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2"/>
  </p:notesMasterIdLst>
  <p:sldIdLst>
    <p:sldId id="256" r:id="rId2"/>
    <p:sldId id="320" r:id="rId3"/>
    <p:sldId id="272" r:id="rId4"/>
    <p:sldId id="311" r:id="rId5"/>
    <p:sldId id="317" r:id="rId6"/>
    <p:sldId id="316" r:id="rId7"/>
    <p:sldId id="269" r:id="rId8"/>
    <p:sldId id="271" r:id="rId9"/>
    <p:sldId id="296" r:id="rId10"/>
    <p:sldId id="318" r:id="rId11"/>
    <p:sldId id="321" r:id="rId12"/>
    <p:sldId id="294" r:id="rId13"/>
    <p:sldId id="301" r:id="rId14"/>
    <p:sldId id="273" r:id="rId15"/>
    <p:sldId id="274" r:id="rId16"/>
    <p:sldId id="276" r:id="rId17"/>
    <p:sldId id="322" r:id="rId18"/>
    <p:sldId id="304" r:id="rId19"/>
    <p:sldId id="303" r:id="rId20"/>
    <p:sldId id="283" r:id="rId21"/>
    <p:sldId id="306" r:id="rId22"/>
    <p:sldId id="307" r:id="rId23"/>
    <p:sldId id="305" r:id="rId24"/>
    <p:sldId id="290" r:id="rId25"/>
    <p:sldId id="308" r:id="rId26"/>
    <p:sldId id="286" r:id="rId27"/>
    <p:sldId id="292" r:id="rId28"/>
    <p:sldId id="293" r:id="rId29"/>
    <p:sldId id="310" r:id="rId30"/>
    <p:sldId id="324" r:id="rId31"/>
    <p:sldId id="325" r:id="rId32"/>
    <p:sldId id="266" r:id="rId33"/>
    <p:sldId id="314" r:id="rId34"/>
    <p:sldId id="299" r:id="rId35"/>
    <p:sldId id="268" r:id="rId36"/>
    <p:sldId id="260" r:id="rId37"/>
    <p:sldId id="323" r:id="rId38"/>
    <p:sldId id="275" r:id="rId39"/>
    <p:sldId id="282" r:id="rId40"/>
    <p:sldId id="302" r:id="rId41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255" autoAdjust="0"/>
    <p:restoredTop sz="94660"/>
  </p:normalViewPr>
  <p:slideViewPr>
    <p:cSldViewPr snapToGrid="0">
      <p:cViewPr varScale="1">
        <p:scale>
          <a:sx n="150" d="100"/>
          <a:sy n="150" d="100"/>
        </p:scale>
        <p:origin x="912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C838E39-D25D-42AB-8706-3A174AF30C9C}" type="doc">
      <dgm:prSet loTypeId="urn:microsoft.com/office/officeart/2016/7/layout/LinearBlockProcessNumbered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2FE669E-2848-44F9-89A1-FB2F7151AD27}">
      <dgm:prSet/>
      <dgm:spPr/>
      <dgm:t>
        <a:bodyPr/>
        <a:lstStyle/>
        <a:p>
          <a:r>
            <a:rPr lang="en-GB" dirty="0"/>
            <a:t>Place a fact or statement (the needle) inside a chunk of a body of unrelated text (the haystack)</a:t>
          </a:r>
          <a:endParaRPr lang="en-US" dirty="0"/>
        </a:p>
      </dgm:t>
    </dgm:pt>
    <dgm:pt modelId="{BA0767E1-BC47-4233-BB2C-4A54939C2763}" type="parTrans" cxnId="{8A490AD2-0171-4ABE-A7EB-B038423511B0}">
      <dgm:prSet/>
      <dgm:spPr/>
      <dgm:t>
        <a:bodyPr/>
        <a:lstStyle/>
        <a:p>
          <a:endParaRPr lang="en-US"/>
        </a:p>
      </dgm:t>
    </dgm:pt>
    <dgm:pt modelId="{9FD1977C-68FC-44D2-BD5C-867E519D48D6}" type="sibTrans" cxnId="{8A490AD2-0171-4ABE-A7EB-B038423511B0}">
      <dgm:prSet phldrT="01"/>
      <dgm:spPr/>
      <dgm:t>
        <a:bodyPr/>
        <a:lstStyle/>
        <a:p>
          <a:r>
            <a:rPr lang="en-US"/>
            <a:t>01</a:t>
          </a:r>
        </a:p>
      </dgm:t>
    </dgm:pt>
    <dgm:pt modelId="{DED07266-3140-45E5-824D-CCA9D858EBD4}">
      <dgm:prSet/>
      <dgm:spPr/>
      <dgm:t>
        <a:bodyPr/>
        <a:lstStyle/>
        <a:p>
          <a:r>
            <a:rPr lang="en-GB" dirty="0"/>
            <a:t>Provide the LLM with this text and a prompt asking about the needle</a:t>
          </a:r>
          <a:endParaRPr lang="en-US" dirty="0"/>
        </a:p>
      </dgm:t>
    </dgm:pt>
    <dgm:pt modelId="{4F87D8E1-FE7B-468F-AC2A-AEC4D359A5BA}" type="parTrans" cxnId="{AD2FF1CA-91F4-47BF-86C0-DB015C38E023}">
      <dgm:prSet/>
      <dgm:spPr/>
      <dgm:t>
        <a:bodyPr/>
        <a:lstStyle/>
        <a:p>
          <a:endParaRPr lang="en-US"/>
        </a:p>
      </dgm:t>
    </dgm:pt>
    <dgm:pt modelId="{2D7E1586-9B57-4924-8B93-E32583CFBAD9}" type="sibTrans" cxnId="{AD2FF1CA-91F4-47BF-86C0-DB015C38E023}">
      <dgm:prSet phldrT="02"/>
      <dgm:spPr/>
      <dgm:t>
        <a:bodyPr/>
        <a:lstStyle/>
        <a:p>
          <a:r>
            <a:rPr lang="en-US"/>
            <a:t>02</a:t>
          </a:r>
        </a:p>
      </dgm:t>
    </dgm:pt>
    <dgm:pt modelId="{680A277D-25CB-424B-9B05-8030DC0481D6}">
      <dgm:prSet/>
      <dgm:spPr/>
      <dgm:t>
        <a:bodyPr/>
        <a:lstStyle/>
        <a:p>
          <a:r>
            <a:rPr lang="en-GB" b="0" i="0" dirty="0"/>
            <a:t>Iterate over various document depths (where the needle is placed) and context lengths to measure performance</a:t>
          </a:r>
          <a:endParaRPr lang="en-US" dirty="0"/>
        </a:p>
      </dgm:t>
    </dgm:pt>
    <dgm:pt modelId="{BDD1D951-2ACE-4B60-802E-CDD377481AD0}" type="parTrans" cxnId="{3CF576F2-4E3C-49DB-80F9-D6D435F31E18}">
      <dgm:prSet/>
      <dgm:spPr/>
      <dgm:t>
        <a:bodyPr/>
        <a:lstStyle/>
        <a:p>
          <a:endParaRPr lang="en-US"/>
        </a:p>
      </dgm:t>
    </dgm:pt>
    <dgm:pt modelId="{CC037548-647C-4DE0-98CD-E98070A43635}" type="sibTrans" cxnId="{3CF576F2-4E3C-49DB-80F9-D6D435F31E18}">
      <dgm:prSet phldrT="03"/>
      <dgm:spPr/>
      <dgm:t>
        <a:bodyPr/>
        <a:lstStyle/>
        <a:p>
          <a:r>
            <a:rPr lang="en-US"/>
            <a:t>03</a:t>
          </a:r>
        </a:p>
      </dgm:t>
    </dgm:pt>
    <dgm:pt modelId="{8D111B1C-7863-4783-BC3C-CA9C4F15F97A}">
      <dgm:prSet/>
      <dgm:spPr/>
      <dgm:t>
        <a:bodyPr/>
        <a:lstStyle/>
        <a:p>
          <a:r>
            <a:rPr lang="en-GB" dirty="0"/>
            <a:t>Aggregate the results and evaluate accuracy </a:t>
          </a:r>
          <a:endParaRPr lang="en-US" dirty="0"/>
        </a:p>
      </dgm:t>
    </dgm:pt>
    <dgm:pt modelId="{837C1A30-731E-4B73-8DB2-8AE277166AC4}" type="parTrans" cxnId="{49C0DDAA-662E-4A5B-8C2B-A0F01EB0411C}">
      <dgm:prSet/>
      <dgm:spPr/>
      <dgm:t>
        <a:bodyPr/>
        <a:lstStyle/>
        <a:p>
          <a:endParaRPr lang="en-US"/>
        </a:p>
      </dgm:t>
    </dgm:pt>
    <dgm:pt modelId="{6E86F475-BE36-46A8-BC55-FA842B7A2B06}" type="sibTrans" cxnId="{49C0DDAA-662E-4A5B-8C2B-A0F01EB0411C}">
      <dgm:prSet phldrT="04"/>
      <dgm:spPr/>
      <dgm:t>
        <a:bodyPr/>
        <a:lstStyle/>
        <a:p>
          <a:r>
            <a:rPr lang="en-US"/>
            <a:t>04</a:t>
          </a:r>
        </a:p>
      </dgm:t>
    </dgm:pt>
    <dgm:pt modelId="{DCA8FED5-E9EA-4465-AD42-F3C59C3CB239}" type="pres">
      <dgm:prSet presAssocID="{7C838E39-D25D-42AB-8706-3A174AF30C9C}" presName="Name0" presStyleCnt="0">
        <dgm:presLayoutVars>
          <dgm:animLvl val="lvl"/>
          <dgm:resizeHandles val="exact"/>
        </dgm:presLayoutVars>
      </dgm:prSet>
      <dgm:spPr/>
    </dgm:pt>
    <dgm:pt modelId="{DB618CF0-D403-46FA-B67B-4BE6648A8B91}" type="pres">
      <dgm:prSet presAssocID="{92FE669E-2848-44F9-89A1-FB2F7151AD27}" presName="compositeNode" presStyleCnt="0">
        <dgm:presLayoutVars>
          <dgm:bulletEnabled val="1"/>
        </dgm:presLayoutVars>
      </dgm:prSet>
      <dgm:spPr/>
    </dgm:pt>
    <dgm:pt modelId="{CC9533B8-5F3F-4229-BD45-DF24D29E0B92}" type="pres">
      <dgm:prSet presAssocID="{92FE669E-2848-44F9-89A1-FB2F7151AD27}" presName="bgRect" presStyleLbl="alignNode1" presStyleIdx="0" presStyleCnt="4"/>
      <dgm:spPr/>
    </dgm:pt>
    <dgm:pt modelId="{3DCB2670-D8C7-402F-9C00-BAA6F6B9DA16}" type="pres">
      <dgm:prSet presAssocID="{9FD1977C-68FC-44D2-BD5C-867E519D48D6}" presName="sibTransNodeRect" presStyleLbl="alignNode1" presStyleIdx="0" presStyleCnt="4">
        <dgm:presLayoutVars>
          <dgm:chMax val="0"/>
          <dgm:bulletEnabled val="1"/>
        </dgm:presLayoutVars>
      </dgm:prSet>
      <dgm:spPr/>
    </dgm:pt>
    <dgm:pt modelId="{B236F6D5-6F22-4677-80A3-40AB9641B489}" type="pres">
      <dgm:prSet presAssocID="{92FE669E-2848-44F9-89A1-FB2F7151AD27}" presName="nodeRect" presStyleLbl="alignNode1" presStyleIdx="0" presStyleCnt="4">
        <dgm:presLayoutVars>
          <dgm:bulletEnabled val="1"/>
        </dgm:presLayoutVars>
      </dgm:prSet>
      <dgm:spPr/>
    </dgm:pt>
    <dgm:pt modelId="{77EDAA69-2DDE-45DC-ACBF-132DB4809660}" type="pres">
      <dgm:prSet presAssocID="{9FD1977C-68FC-44D2-BD5C-867E519D48D6}" presName="sibTrans" presStyleCnt="0"/>
      <dgm:spPr/>
    </dgm:pt>
    <dgm:pt modelId="{F6E6F8EE-7837-4F59-9CDD-340A7ECE72F8}" type="pres">
      <dgm:prSet presAssocID="{DED07266-3140-45E5-824D-CCA9D858EBD4}" presName="compositeNode" presStyleCnt="0">
        <dgm:presLayoutVars>
          <dgm:bulletEnabled val="1"/>
        </dgm:presLayoutVars>
      </dgm:prSet>
      <dgm:spPr/>
    </dgm:pt>
    <dgm:pt modelId="{8EA95D93-FFFA-4A03-81A7-9D51069171CB}" type="pres">
      <dgm:prSet presAssocID="{DED07266-3140-45E5-824D-CCA9D858EBD4}" presName="bgRect" presStyleLbl="alignNode1" presStyleIdx="1" presStyleCnt="4"/>
      <dgm:spPr/>
    </dgm:pt>
    <dgm:pt modelId="{60CC4760-B957-4550-89D3-566D4F6B05DC}" type="pres">
      <dgm:prSet presAssocID="{2D7E1586-9B57-4924-8B93-E32583CFBAD9}" presName="sibTransNodeRect" presStyleLbl="alignNode1" presStyleIdx="1" presStyleCnt="4">
        <dgm:presLayoutVars>
          <dgm:chMax val="0"/>
          <dgm:bulletEnabled val="1"/>
        </dgm:presLayoutVars>
      </dgm:prSet>
      <dgm:spPr/>
    </dgm:pt>
    <dgm:pt modelId="{781D6553-F8AD-46A1-8DA5-40CD4B5398CF}" type="pres">
      <dgm:prSet presAssocID="{DED07266-3140-45E5-824D-CCA9D858EBD4}" presName="nodeRect" presStyleLbl="alignNode1" presStyleIdx="1" presStyleCnt="4">
        <dgm:presLayoutVars>
          <dgm:bulletEnabled val="1"/>
        </dgm:presLayoutVars>
      </dgm:prSet>
      <dgm:spPr/>
    </dgm:pt>
    <dgm:pt modelId="{F18C0CDB-8B63-4B4B-9865-CBF9296E2214}" type="pres">
      <dgm:prSet presAssocID="{2D7E1586-9B57-4924-8B93-E32583CFBAD9}" presName="sibTrans" presStyleCnt="0"/>
      <dgm:spPr/>
    </dgm:pt>
    <dgm:pt modelId="{E2796F75-36F0-40EC-911D-E815972576FE}" type="pres">
      <dgm:prSet presAssocID="{680A277D-25CB-424B-9B05-8030DC0481D6}" presName="compositeNode" presStyleCnt="0">
        <dgm:presLayoutVars>
          <dgm:bulletEnabled val="1"/>
        </dgm:presLayoutVars>
      </dgm:prSet>
      <dgm:spPr/>
    </dgm:pt>
    <dgm:pt modelId="{70C92670-D9F1-42FA-B1A3-60A2C967B9CC}" type="pres">
      <dgm:prSet presAssocID="{680A277D-25CB-424B-9B05-8030DC0481D6}" presName="bgRect" presStyleLbl="alignNode1" presStyleIdx="2" presStyleCnt="4"/>
      <dgm:spPr/>
    </dgm:pt>
    <dgm:pt modelId="{F8CC1DD3-4363-4EAC-8D6E-A20C1FC16729}" type="pres">
      <dgm:prSet presAssocID="{CC037548-647C-4DE0-98CD-E98070A43635}" presName="sibTransNodeRect" presStyleLbl="alignNode1" presStyleIdx="2" presStyleCnt="4">
        <dgm:presLayoutVars>
          <dgm:chMax val="0"/>
          <dgm:bulletEnabled val="1"/>
        </dgm:presLayoutVars>
      </dgm:prSet>
      <dgm:spPr/>
    </dgm:pt>
    <dgm:pt modelId="{79ABE7A0-6A47-4FF2-8DC9-9B6C8FD95330}" type="pres">
      <dgm:prSet presAssocID="{680A277D-25CB-424B-9B05-8030DC0481D6}" presName="nodeRect" presStyleLbl="alignNode1" presStyleIdx="2" presStyleCnt="4">
        <dgm:presLayoutVars>
          <dgm:bulletEnabled val="1"/>
        </dgm:presLayoutVars>
      </dgm:prSet>
      <dgm:spPr/>
    </dgm:pt>
    <dgm:pt modelId="{84B63A5C-24B8-4D6E-BB19-60AD1E891ED6}" type="pres">
      <dgm:prSet presAssocID="{CC037548-647C-4DE0-98CD-E98070A43635}" presName="sibTrans" presStyleCnt="0"/>
      <dgm:spPr/>
    </dgm:pt>
    <dgm:pt modelId="{EF910A15-A666-4049-8666-A3BFB6DCBBB1}" type="pres">
      <dgm:prSet presAssocID="{8D111B1C-7863-4783-BC3C-CA9C4F15F97A}" presName="compositeNode" presStyleCnt="0">
        <dgm:presLayoutVars>
          <dgm:bulletEnabled val="1"/>
        </dgm:presLayoutVars>
      </dgm:prSet>
      <dgm:spPr/>
    </dgm:pt>
    <dgm:pt modelId="{84829B87-F0DB-4EC8-9D50-8A308A659F25}" type="pres">
      <dgm:prSet presAssocID="{8D111B1C-7863-4783-BC3C-CA9C4F15F97A}" presName="bgRect" presStyleLbl="alignNode1" presStyleIdx="3" presStyleCnt="4"/>
      <dgm:spPr/>
    </dgm:pt>
    <dgm:pt modelId="{E0D3EDDF-352D-4AD7-803D-077A263E76A4}" type="pres">
      <dgm:prSet presAssocID="{6E86F475-BE36-46A8-BC55-FA842B7A2B06}" presName="sibTransNodeRect" presStyleLbl="alignNode1" presStyleIdx="3" presStyleCnt="4">
        <dgm:presLayoutVars>
          <dgm:chMax val="0"/>
          <dgm:bulletEnabled val="1"/>
        </dgm:presLayoutVars>
      </dgm:prSet>
      <dgm:spPr/>
    </dgm:pt>
    <dgm:pt modelId="{60F7FA4F-D990-4298-BE9A-53837D07D70A}" type="pres">
      <dgm:prSet presAssocID="{8D111B1C-7863-4783-BC3C-CA9C4F15F97A}" presName="nodeRect" presStyleLbl="alignNode1" presStyleIdx="3" presStyleCnt="4">
        <dgm:presLayoutVars>
          <dgm:bulletEnabled val="1"/>
        </dgm:presLayoutVars>
      </dgm:prSet>
      <dgm:spPr/>
    </dgm:pt>
  </dgm:ptLst>
  <dgm:cxnLst>
    <dgm:cxn modelId="{E2615712-9ABF-47AF-A818-9A9048263E19}" type="presOf" srcId="{680A277D-25CB-424B-9B05-8030DC0481D6}" destId="{79ABE7A0-6A47-4FF2-8DC9-9B6C8FD95330}" srcOrd="1" destOrd="0" presId="urn:microsoft.com/office/officeart/2016/7/layout/LinearBlockProcessNumbered"/>
    <dgm:cxn modelId="{E4A11028-22D9-439C-BBC6-663AFCE72F15}" type="presOf" srcId="{7C838E39-D25D-42AB-8706-3A174AF30C9C}" destId="{DCA8FED5-E9EA-4465-AD42-F3C59C3CB239}" srcOrd="0" destOrd="0" presId="urn:microsoft.com/office/officeart/2016/7/layout/LinearBlockProcessNumbered"/>
    <dgm:cxn modelId="{147EDF3F-67D9-4C5E-9CB7-54E37C932EBB}" type="presOf" srcId="{DED07266-3140-45E5-824D-CCA9D858EBD4}" destId="{8EA95D93-FFFA-4A03-81A7-9D51069171CB}" srcOrd="0" destOrd="0" presId="urn:microsoft.com/office/officeart/2016/7/layout/LinearBlockProcessNumbered"/>
    <dgm:cxn modelId="{E901405B-7B67-4189-8DB7-0DE698ADAEE3}" type="presOf" srcId="{2D7E1586-9B57-4924-8B93-E32583CFBAD9}" destId="{60CC4760-B957-4550-89D3-566D4F6B05DC}" srcOrd="0" destOrd="0" presId="urn:microsoft.com/office/officeart/2016/7/layout/LinearBlockProcessNumbered"/>
    <dgm:cxn modelId="{400E215F-269B-4A6B-BE82-69F8DBE30E81}" type="presOf" srcId="{92FE669E-2848-44F9-89A1-FB2F7151AD27}" destId="{CC9533B8-5F3F-4229-BD45-DF24D29E0B92}" srcOrd="0" destOrd="0" presId="urn:microsoft.com/office/officeart/2016/7/layout/LinearBlockProcessNumbered"/>
    <dgm:cxn modelId="{56278A8A-A877-4CC2-AC39-AC5D6E9F457A}" type="presOf" srcId="{8D111B1C-7863-4783-BC3C-CA9C4F15F97A}" destId="{60F7FA4F-D990-4298-BE9A-53837D07D70A}" srcOrd="1" destOrd="0" presId="urn:microsoft.com/office/officeart/2016/7/layout/LinearBlockProcessNumbered"/>
    <dgm:cxn modelId="{A82B31A5-F1C4-469E-B780-CFE70D559958}" type="presOf" srcId="{DED07266-3140-45E5-824D-CCA9D858EBD4}" destId="{781D6553-F8AD-46A1-8DA5-40CD4B5398CF}" srcOrd="1" destOrd="0" presId="urn:microsoft.com/office/officeart/2016/7/layout/LinearBlockProcessNumbered"/>
    <dgm:cxn modelId="{49C0DDAA-662E-4A5B-8C2B-A0F01EB0411C}" srcId="{7C838E39-D25D-42AB-8706-3A174AF30C9C}" destId="{8D111B1C-7863-4783-BC3C-CA9C4F15F97A}" srcOrd="3" destOrd="0" parTransId="{837C1A30-731E-4B73-8DB2-8AE277166AC4}" sibTransId="{6E86F475-BE36-46A8-BC55-FA842B7A2B06}"/>
    <dgm:cxn modelId="{B039F6C1-7D5B-464D-A536-B1C6465328EF}" type="presOf" srcId="{680A277D-25CB-424B-9B05-8030DC0481D6}" destId="{70C92670-D9F1-42FA-B1A3-60A2C967B9CC}" srcOrd="0" destOrd="0" presId="urn:microsoft.com/office/officeart/2016/7/layout/LinearBlockProcessNumbered"/>
    <dgm:cxn modelId="{E99C55C6-0FB4-403B-8B6D-EC326A3F7C71}" type="presOf" srcId="{8D111B1C-7863-4783-BC3C-CA9C4F15F97A}" destId="{84829B87-F0DB-4EC8-9D50-8A308A659F25}" srcOrd="0" destOrd="0" presId="urn:microsoft.com/office/officeart/2016/7/layout/LinearBlockProcessNumbered"/>
    <dgm:cxn modelId="{5D4FD3C8-7AA1-4A0B-B0E5-0B1C0D9B4B0D}" type="presOf" srcId="{CC037548-647C-4DE0-98CD-E98070A43635}" destId="{F8CC1DD3-4363-4EAC-8D6E-A20C1FC16729}" srcOrd="0" destOrd="0" presId="urn:microsoft.com/office/officeart/2016/7/layout/LinearBlockProcessNumbered"/>
    <dgm:cxn modelId="{AD2FF1CA-91F4-47BF-86C0-DB015C38E023}" srcId="{7C838E39-D25D-42AB-8706-3A174AF30C9C}" destId="{DED07266-3140-45E5-824D-CCA9D858EBD4}" srcOrd="1" destOrd="0" parTransId="{4F87D8E1-FE7B-468F-AC2A-AEC4D359A5BA}" sibTransId="{2D7E1586-9B57-4924-8B93-E32583CFBAD9}"/>
    <dgm:cxn modelId="{26F05FD0-2A66-4BCF-B1A3-B33EB81A1219}" type="presOf" srcId="{6E86F475-BE36-46A8-BC55-FA842B7A2B06}" destId="{E0D3EDDF-352D-4AD7-803D-077A263E76A4}" srcOrd="0" destOrd="0" presId="urn:microsoft.com/office/officeart/2016/7/layout/LinearBlockProcessNumbered"/>
    <dgm:cxn modelId="{8A490AD2-0171-4ABE-A7EB-B038423511B0}" srcId="{7C838E39-D25D-42AB-8706-3A174AF30C9C}" destId="{92FE669E-2848-44F9-89A1-FB2F7151AD27}" srcOrd="0" destOrd="0" parTransId="{BA0767E1-BC47-4233-BB2C-4A54939C2763}" sibTransId="{9FD1977C-68FC-44D2-BD5C-867E519D48D6}"/>
    <dgm:cxn modelId="{91F3C1EF-317D-43CD-A5DE-54CA4F7B1288}" type="presOf" srcId="{9FD1977C-68FC-44D2-BD5C-867E519D48D6}" destId="{3DCB2670-D8C7-402F-9C00-BAA6F6B9DA16}" srcOrd="0" destOrd="0" presId="urn:microsoft.com/office/officeart/2016/7/layout/LinearBlockProcessNumbered"/>
    <dgm:cxn modelId="{3CF576F2-4E3C-49DB-80F9-D6D435F31E18}" srcId="{7C838E39-D25D-42AB-8706-3A174AF30C9C}" destId="{680A277D-25CB-424B-9B05-8030DC0481D6}" srcOrd="2" destOrd="0" parTransId="{BDD1D951-2ACE-4B60-802E-CDD377481AD0}" sibTransId="{CC037548-647C-4DE0-98CD-E98070A43635}"/>
    <dgm:cxn modelId="{0C9D73FD-EAA2-490F-A730-B5175A554D32}" type="presOf" srcId="{92FE669E-2848-44F9-89A1-FB2F7151AD27}" destId="{B236F6D5-6F22-4677-80A3-40AB9641B489}" srcOrd="1" destOrd="0" presId="urn:microsoft.com/office/officeart/2016/7/layout/LinearBlockProcessNumbered"/>
    <dgm:cxn modelId="{33C9E510-75BD-4B0D-9382-3AFC7F9BD242}" type="presParOf" srcId="{DCA8FED5-E9EA-4465-AD42-F3C59C3CB239}" destId="{DB618CF0-D403-46FA-B67B-4BE6648A8B91}" srcOrd="0" destOrd="0" presId="urn:microsoft.com/office/officeart/2016/7/layout/LinearBlockProcessNumbered"/>
    <dgm:cxn modelId="{02D066D9-A98C-4EB9-BF74-4587B3701764}" type="presParOf" srcId="{DB618CF0-D403-46FA-B67B-4BE6648A8B91}" destId="{CC9533B8-5F3F-4229-BD45-DF24D29E0B92}" srcOrd="0" destOrd="0" presId="urn:microsoft.com/office/officeart/2016/7/layout/LinearBlockProcessNumbered"/>
    <dgm:cxn modelId="{0ACAF53E-B35C-463C-AEBE-7794D9194271}" type="presParOf" srcId="{DB618CF0-D403-46FA-B67B-4BE6648A8B91}" destId="{3DCB2670-D8C7-402F-9C00-BAA6F6B9DA16}" srcOrd="1" destOrd="0" presId="urn:microsoft.com/office/officeart/2016/7/layout/LinearBlockProcessNumbered"/>
    <dgm:cxn modelId="{3D2B65A0-78FE-44B6-A933-3A369AC1A9B6}" type="presParOf" srcId="{DB618CF0-D403-46FA-B67B-4BE6648A8B91}" destId="{B236F6D5-6F22-4677-80A3-40AB9641B489}" srcOrd="2" destOrd="0" presId="urn:microsoft.com/office/officeart/2016/7/layout/LinearBlockProcessNumbered"/>
    <dgm:cxn modelId="{DE3DD6B0-1983-4002-83CB-3560C4AF166E}" type="presParOf" srcId="{DCA8FED5-E9EA-4465-AD42-F3C59C3CB239}" destId="{77EDAA69-2DDE-45DC-ACBF-132DB4809660}" srcOrd="1" destOrd="0" presId="urn:microsoft.com/office/officeart/2016/7/layout/LinearBlockProcessNumbered"/>
    <dgm:cxn modelId="{447ACA31-F0AF-49A9-B72E-600288675E08}" type="presParOf" srcId="{DCA8FED5-E9EA-4465-AD42-F3C59C3CB239}" destId="{F6E6F8EE-7837-4F59-9CDD-340A7ECE72F8}" srcOrd="2" destOrd="0" presId="urn:microsoft.com/office/officeart/2016/7/layout/LinearBlockProcessNumbered"/>
    <dgm:cxn modelId="{D161C3FD-6AE2-4762-93A8-47CD3A2140EA}" type="presParOf" srcId="{F6E6F8EE-7837-4F59-9CDD-340A7ECE72F8}" destId="{8EA95D93-FFFA-4A03-81A7-9D51069171CB}" srcOrd="0" destOrd="0" presId="urn:microsoft.com/office/officeart/2016/7/layout/LinearBlockProcessNumbered"/>
    <dgm:cxn modelId="{ECDB0C23-AADC-445D-B978-B79D636CCA84}" type="presParOf" srcId="{F6E6F8EE-7837-4F59-9CDD-340A7ECE72F8}" destId="{60CC4760-B957-4550-89D3-566D4F6B05DC}" srcOrd="1" destOrd="0" presId="urn:microsoft.com/office/officeart/2016/7/layout/LinearBlockProcessNumbered"/>
    <dgm:cxn modelId="{82536AB2-DBEF-4D25-A055-5578C093A03F}" type="presParOf" srcId="{F6E6F8EE-7837-4F59-9CDD-340A7ECE72F8}" destId="{781D6553-F8AD-46A1-8DA5-40CD4B5398CF}" srcOrd="2" destOrd="0" presId="urn:microsoft.com/office/officeart/2016/7/layout/LinearBlockProcessNumbered"/>
    <dgm:cxn modelId="{A4D4A69C-22BB-4294-B769-DE08226E33BF}" type="presParOf" srcId="{DCA8FED5-E9EA-4465-AD42-F3C59C3CB239}" destId="{F18C0CDB-8B63-4B4B-9865-CBF9296E2214}" srcOrd="3" destOrd="0" presId="urn:microsoft.com/office/officeart/2016/7/layout/LinearBlockProcessNumbered"/>
    <dgm:cxn modelId="{396E83FF-D937-407B-B915-09FAF6AF3379}" type="presParOf" srcId="{DCA8FED5-E9EA-4465-AD42-F3C59C3CB239}" destId="{E2796F75-36F0-40EC-911D-E815972576FE}" srcOrd="4" destOrd="0" presId="urn:microsoft.com/office/officeart/2016/7/layout/LinearBlockProcessNumbered"/>
    <dgm:cxn modelId="{760113F4-8DB2-4708-8042-CB5E237C9897}" type="presParOf" srcId="{E2796F75-36F0-40EC-911D-E815972576FE}" destId="{70C92670-D9F1-42FA-B1A3-60A2C967B9CC}" srcOrd="0" destOrd="0" presId="urn:microsoft.com/office/officeart/2016/7/layout/LinearBlockProcessNumbered"/>
    <dgm:cxn modelId="{4B6A8C04-58E2-4306-8825-EEDB3EE53C96}" type="presParOf" srcId="{E2796F75-36F0-40EC-911D-E815972576FE}" destId="{F8CC1DD3-4363-4EAC-8D6E-A20C1FC16729}" srcOrd="1" destOrd="0" presId="urn:microsoft.com/office/officeart/2016/7/layout/LinearBlockProcessNumbered"/>
    <dgm:cxn modelId="{5F960D8D-F3B6-4F29-B8B6-53BD9ED6655C}" type="presParOf" srcId="{E2796F75-36F0-40EC-911D-E815972576FE}" destId="{79ABE7A0-6A47-4FF2-8DC9-9B6C8FD95330}" srcOrd="2" destOrd="0" presId="urn:microsoft.com/office/officeart/2016/7/layout/LinearBlockProcessNumbered"/>
    <dgm:cxn modelId="{36AEB2B6-C4CA-4AAE-87FC-CF2B96985513}" type="presParOf" srcId="{DCA8FED5-E9EA-4465-AD42-F3C59C3CB239}" destId="{84B63A5C-24B8-4D6E-BB19-60AD1E891ED6}" srcOrd="5" destOrd="0" presId="urn:microsoft.com/office/officeart/2016/7/layout/LinearBlockProcessNumbered"/>
    <dgm:cxn modelId="{1A59CF5C-1B05-43E9-83A0-79E314A3FEE6}" type="presParOf" srcId="{DCA8FED5-E9EA-4465-AD42-F3C59C3CB239}" destId="{EF910A15-A666-4049-8666-A3BFB6DCBBB1}" srcOrd="6" destOrd="0" presId="urn:microsoft.com/office/officeart/2016/7/layout/LinearBlockProcessNumbered"/>
    <dgm:cxn modelId="{771A8751-4C98-486A-8D70-EBACE4A15796}" type="presParOf" srcId="{EF910A15-A666-4049-8666-A3BFB6DCBBB1}" destId="{84829B87-F0DB-4EC8-9D50-8A308A659F25}" srcOrd="0" destOrd="0" presId="urn:microsoft.com/office/officeart/2016/7/layout/LinearBlockProcessNumbered"/>
    <dgm:cxn modelId="{3A1A1956-9B96-4507-932D-839C3D4AFB56}" type="presParOf" srcId="{EF910A15-A666-4049-8666-A3BFB6DCBBB1}" destId="{E0D3EDDF-352D-4AD7-803D-077A263E76A4}" srcOrd="1" destOrd="0" presId="urn:microsoft.com/office/officeart/2016/7/layout/LinearBlockProcessNumbered"/>
    <dgm:cxn modelId="{BBDFE5EF-C1C0-488A-8EA6-7188E8D08C83}" type="presParOf" srcId="{EF910A15-A666-4049-8666-A3BFB6DCBBB1}" destId="{60F7FA4F-D990-4298-BE9A-53837D07D70A}" srcOrd="2" destOrd="0" presId="urn:microsoft.com/office/officeart/2016/7/layout/LinearBlock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C9533B8-5F3F-4229-BD45-DF24D29E0B92}">
      <dsp:nvSpPr>
        <dsp:cNvPr id="0" name=""/>
        <dsp:cNvSpPr/>
      </dsp:nvSpPr>
      <dsp:spPr>
        <a:xfrm>
          <a:off x="201" y="570723"/>
          <a:ext cx="2437487" cy="292498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0770" tIns="0" rIns="240770" bIns="33020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Place a fact or statement (the needle) inside a chunk of a body of unrelated text (the haystack)</a:t>
          </a:r>
          <a:endParaRPr lang="en-US" sz="1700" kern="1200" dirty="0"/>
        </a:p>
      </dsp:txBody>
      <dsp:txXfrm>
        <a:off x="201" y="1740717"/>
        <a:ext cx="2437487" cy="1754990"/>
      </dsp:txXfrm>
    </dsp:sp>
    <dsp:sp modelId="{3DCB2670-D8C7-402F-9C00-BAA6F6B9DA16}">
      <dsp:nvSpPr>
        <dsp:cNvPr id="0" name=""/>
        <dsp:cNvSpPr/>
      </dsp:nvSpPr>
      <dsp:spPr>
        <a:xfrm>
          <a:off x="201" y="570723"/>
          <a:ext cx="2437487" cy="1169993"/>
        </a:xfrm>
        <a:prstGeom prst="rect">
          <a:avLst/>
        </a:prstGeom>
        <a:noFill/>
        <a:ln w="1905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0770" tIns="165100" rIns="240770" bIns="165100" numCol="1" spcCol="1270" anchor="ctr" anchorCtr="0">
          <a:noAutofit/>
        </a:bodyPr>
        <a:lstStyle/>
        <a:p>
          <a:pPr marL="0" lvl="0" indent="0" algn="l" defTabSz="2622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900" kern="1200"/>
            <a:t>01</a:t>
          </a:r>
        </a:p>
      </dsp:txBody>
      <dsp:txXfrm>
        <a:off x="201" y="570723"/>
        <a:ext cx="2437487" cy="1169993"/>
      </dsp:txXfrm>
    </dsp:sp>
    <dsp:sp modelId="{8EA95D93-FFFA-4A03-81A7-9D51069171CB}">
      <dsp:nvSpPr>
        <dsp:cNvPr id="0" name=""/>
        <dsp:cNvSpPr/>
      </dsp:nvSpPr>
      <dsp:spPr>
        <a:xfrm>
          <a:off x="2632688" y="570723"/>
          <a:ext cx="2437487" cy="292498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0770" tIns="0" rIns="240770" bIns="33020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Provide the LLM with this text and a prompt asking about the needle</a:t>
          </a:r>
          <a:endParaRPr lang="en-US" sz="1700" kern="1200" dirty="0"/>
        </a:p>
      </dsp:txBody>
      <dsp:txXfrm>
        <a:off x="2632688" y="1740717"/>
        <a:ext cx="2437487" cy="1754990"/>
      </dsp:txXfrm>
    </dsp:sp>
    <dsp:sp modelId="{60CC4760-B957-4550-89D3-566D4F6B05DC}">
      <dsp:nvSpPr>
        <dsp:cNvPr id="0" name=""/>
        <dsp:cNvSpPr/>
      </dsp:nvSpPr>
      <dsp:spPr>
        <a:xfrm>
          <a:off x="2632688" y="570723"/>
          <a:ext cx="2437487" cy="1169993"/>
        </a:xfrm>
        <a:prstGeom prst="rect">
          <a:avLst/>
        </a:prstGeom>
        <a:noFill/>
        <a:ln w="1905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0770" tIns="165100" rIns="240770" bIns="165100" numCol="1" spcCol="1270" anchor="ctr" anchorCtr="0">
          <a:noAutofit/>
        </a:bodyPr>
        <a:lstStyle/>
        <a:p>
          <a:pPr marL="0" lvl="0" indent="0" algn="l" defTabSz="2622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900" kern="1200"/>
            <a:t>02</a:t>
          </a:r>
        </a:p>
      </dsp:txBody>
      <dsp:txXfrm>
        <a:off x="2632688" y="570723"/>
        <a:ext cx="2437487" cy="1169993"/>
      </dsp:txXfrm>
    </dsp:sp>
    <dsp:sp modelId="{70C92670-D9F1-42FA-B1A3-60A2C967B9CC}">
      <dsp:nvSpPr>
        <dsp:cNvPr id="0" name=""/>
        <dsp:cNvSpPr/>
      </dsp:nvSpPr>
      <dsp:spPr>
        <a:xfrm>
          <a:off x="5265174" y="570723"/>
          <a:ext cx="2437487" cy="292498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0770" tIns="0" rIns="240770" bIns="33020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b="0" i="0" kern="1200" dirty="0"/>
            <a:t>Iterate over various document depths (where the needle is placed) and context lengths to measure performance</a:t>
          </a:r>
          <a:endParaRPr lang="en-US" sz="1700" kern="1200" dirty="0"/>
        </a:p>
      </dsp:txBody>
      <dsp:txXfrm>
        <a:off x="5265174" y="1740717"/>
        <a:ext cx="2437487" cy="1754990"/>
      </dsp:txXfrm>
    </dsp:sp>
    <dsp:sp modelId="{F8CC1DD3-4363-4EAC-8D6E-A20C1FC16729}">
      <dsp:nvSpPr>
        <dsp:cNvPr id="0" name=""/>
        <dsp:cNvSpPr/>
      </dsp:nvSpPr>
      <dsp:spPr>
        <a:xfrm>
          <a:off x="5265174" y="570723"/>
          <a:ext cx="2437487" cy="1169993"/>
        </a:xfrm>
        <a:prstGeom prst="rect">
          <a:avLst/>
        </a:prstGeom>
        <a:noFill/>
        <a:ln w="1905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0770" tIns="165100" rIns="240770" bIns="165100" numCol="1" spcCol="1270" anchor="ctr" anchorCtr="0">
          <a:noAutofit/>
        </a:bodyPr>
        <a:lstStyle/>
        <a:p>
          <a:pPr marL="0" lvl="0" indent="0" algn="l" defTabSz="2622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900" kern="1200"/>
            <a:t>03</a:t>
          </a:r>
        </a:p>
      </dsp:txBody>
      <dsp:txXfrm>
        <a:off x="5265174" y="570723"/>
        <a:ext cx="2437487" cy="1169993"/>
      </dsp:txXfrm>
    </dsp:sp>
    <dsp:sp modelId="{84829B87-F0DB-4EC8-9D50-8A308A659F25}">
      <dsp:nvSpPr>
        <dsp:cNvPr id="0" name=""/>
        <dsp:cNvSpPr/>
      </dsp:nvSpPr>
      <dsp:spPr>
        <a:xfrm>
          <a:off x="7897660" y="570723"/>
          <a:ext cx="2437487" cy="292498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0770" tIns="0" rIns="240770" bIns="33020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Aggregate the results and evaluate accuracy </a:t>
          </a:r>
          <a:endParaRPr lang="en-US" sz="1700" kern="1200" dirty="0"/>
        </a:p>
      </dsp:txBody>
      <dsp:txXfrm>
        <a:off x="7897660" y="1740717"/>
        <a:ext cx="2437487" cy="1754990"/>
      </dsp:txXfrm>
    </dsp:sp>
    <dsp:sp modelId="{E0D3EDDF-352D-4AD7-803D-077A263E76A4}">
      <dsp:nvSpPr>
        <dsp:cNvPr id="0" name=""/>
        <dsp:cNvSpPr/>
      </dsp:nvSpPr>
      <dsp:spPr>
        <a:xfrm>
          <a:off x="7897660" y="570723"/>
          <a:ext cx="2437487" cy="1169993"/>
        </a:xfrm>
        <a:prstGeom prst="rect">
          <a:avLst/>
        </a:prstGeom>
        <a:noFill/>
        <a:ln w="1905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0770" tIns="165100" rIns="240770" bIns="165100" numCol="1" spcCol="1270" anchor="ctr" anchorCtr="0">
          <a:noAutofit/>
        </a:bodyPr>
        <a:lstStyle/>
        <a:p>
          <a:pPr marL="0" lvl="0" indent="0" algn="l" defTabSz="2622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900" kern="1200"/>
            <a:t>04</a:t>
          </a:r>
        </a:p>
      </dsp:txBody>
      <dsp:txXfrm>
        <a:off x="7897660" y="570723"/>
        <a:ext cx="2437487" cy="116999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LinearBlockProcessNumbered">
  <dgm:title val="Linear Block Process Numbered"/>
  <dgm:desc val="Used to show a progression; a timeline; sequential steps in a task, process, or workflow; or to emphasize movement or direction. Automatic numbers have been introduced to show the steps of the process. Level 1 text and Level 2 text both appears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01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02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03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  <dgm:param type="parTxRTL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1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B47105-314C-4287-ABE8-BBCBCC5F9DCE}" type="datetimeFigureOut">
              <a:rPr lang="en-DE" smtClean="0"/>
              <a:t>26/06/2025</a:t>
            </a:fld>
            <a:endParaRPr lang="en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49AE28-E7DF-44B0-92D4-94E3E8338782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057370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7FDA273-4DD7-A224-2E13-596308BE08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DE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BD84DE9-21C2-503A-933B-2CEF5B94B1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49D06D2-7E3F-1157-9D03-3617F0DF2D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7E140-D43A-4CF8-9CF2-D9A4642749FB}" type="datetime8">
              <a:rPr lang="en-DE" smtClean="0"/>
              <a:t>26/06/2025 04:14</a:t>
            </a:fld>
            <a:endParaRPr lang="en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F7F0390-0EEA-5F36-A9E7-34ECDF9C6E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B939CCA-CED5-A5A5-AB62-519B6159E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8C444-49EF-43A8-BA88-4997BAE5929E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049959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BA43B9-DD9A-44A3-7356-9299AC62B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DE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47FCB95A-D37A-CA25-FC07-E9101A50F8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F3447AE-27EB-80F3-9D8D-104BCA173E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B57F4-82F9-46BC-8598-3E0BCCB073D8}" type="datetime8">
              <a:rPr lang="en-DE" smtClean="0"/>
              <a:t>26/06/2025 04:14</a:t>
            </a:fld>
            <a:endParaRPr lang="en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518E07C-6E9C-A07A-7246-E329961F1C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A8610CD-F481-F48B-2F94-078F40C79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8C444-49EF-43A8-BA88-4997BAE5929E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3020565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DB6B3DF7-6D08-1B34-2A21-5019489136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DE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F59CDC0E-369D-A2EF-E132-178F52D45C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023B46B-DF56-D0FA-EEAD-97EE2BE2BB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D443B-A967-4500-BF32-87E26C037436}" type="datetime8">
              <a:rPr lang="en-DE" smtClean="0"/>
              <a:t>26/06/2025 04:14</a:t>
            </a:fld>
            <a:endParaRPr lang="en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5B6CDCA-048D-CBF8-2B7D-E7066BBB56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D182773-31E9-1ABE-CC0E-D1143BE09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8C444-49EF-43A8-BA88-4997BAE5929E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6153301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714C214-E19C-4664-9586-61741539B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0403AB5-8712-FBA7-FE23-7993927D99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1E9F6BF-1F1C-2D5D-DFC4-3D1A11726B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CEC647-04EC-47AD-86D1-835742321503}" type="datetime8">
              <a:rPr lang="en-DE" smtClean="0"/>
              <a:t>26/06/2025 04:14</a:t>
            </a:fld>
            <a:endParaRPr lang="en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72650A4-3BE6-E2EA-EEEC-DB784E17D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31B3CBC-9FDA-C73C-6D1D-DAE1ECC27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8C444-49EF-43A8-BA88-4997BAE5929E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3594385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7D70ED-EC3B-7C57-AACD-CB4F2F298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DE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30AA809-910C-F2DF-FD29-29349EC009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B560D98-9223-FC47-D18A-0D20E4F993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A90249-36CC-42D0-8C14-5D5E4EB09801}" type="datetime8">
              <a:rPr lang="en-DE" smtClean="0"/>
              <a:t>26/06/2025 04:14</a:t>
            </a:fld>
            <a:endParaRPr lang="en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5A9120C-FB9B-59E3-8066-C065854ABD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44CD3D5-EAC3-675A-3A66-E25780AD02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8C444-49EF-43A8-BA88-4997BAE5929E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9367385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F68183F-02BE-BBF2-60E2-2529EBAF4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4E6D9A-4007-5993-E739-C60D9A9143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DE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DF4DD5C-3C53-54F5-9446-B9DDC24855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DE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0AFC09F-7E9C-DD10-C482-A8F685C406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135BE-31AC-4142-B5C3-3CA06D9EBE2C}" type="datetime8">
              <a:rPr lang="en-DE" smtClean="0"/>
              <a:t>26/06/2025 04:14</a:t>
            </a:fld>
            <a:endParaRPr lang="en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8EAC657-F57F-9559-253B-B3ABF852E9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942295B-9107-E6DD-23EC-D7A453DEB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8C444-49EF-43A8-BA88-4997BAE5929E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9307549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A0F9694-2793-1412-ADF0-AA39AD5F0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DE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C99C98D-D7E3-4F2A-26B2-9D9C7CB491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C61FE2D-B5FD-7E99-FFBD-D416930F2E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DE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4B74650-594E-9ABE-D869-119A27C58A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1A1CFBFF-21F6-A1D4-1375-A346C166ED8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DE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FDB47F1D-6E76-D2B8-F190-82EF4E2FC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0F0A3B-C819-4842-9232-6D05563EB765}" type="datetime8">
              <a:rPr lang="en-DE" smtClean="0"/>
              <a:t>26/06/2025 04:14</a:t>
            </a:fld>
            <a:endParaRPr lang="en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9C11931B-D534-74B7-3068-4F42398EC2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B7282301-80E4-C0A7-3A26-2ACECA2E5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8C444-49EF-43A8-BA88-4997BAE5929E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138480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4446BE7-6603-36D4-73AF-9C8EBAB809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D7BC35E9-0D3C-38F0-A12E-78AEAF8AB3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89B4A-E501-432F-B9DC-43D79FD6F4DE}" type="datetime8">
              <a:rPr lang="en-DE" smtClean="0"/>
              <a:t>26/06/2025 04:14</a:t>
            </a:fld>
            <a:endParaRPr lang="en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47A66DA-4323-5CB5-9FA2-FDCDC0ED5C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B99A607-55EB-4BD2-1B16-7BE727794D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8C444-49EF-43A8-BA88-4997BAE5929E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8426610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ED61DBC2-371B-84EE-A252-9BA9738693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813C9-7430-4737-BB1B-8CE701017F54}" type="datetime8">
              <a:rPr lang="en-DE" smtClean="0"/>
              <a:t>26/06/2025 04:14</a:t>
            </a:fld>
            <a:endParaRPr lang="en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1F6C6DE1-08CE-4C36-EA94-8DF7A07DC7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0DF358D-4878-BAFC-B966-7199C1AAA8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8C444-49EF-43A8-BA88-4997BAE5929E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6275505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22D7688-1252-4EEB-0187-653287BA73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D24D10D-FE4C-10B9-F63B-AC52B78EF0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AE414A05-AEFC-6E9A-2416-CAEC333AD2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FD6238B-4F77-9BC6-CCAF-8F25F53E8C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DC3EE-0E5F-4DC6-BEDA-3214DCF92FFC}" type="datetime8">
              <a:rPr lang="en-DE" smtClean="0"/>
              <a:t>26/06/2025 04:14</a:t>
            </a:fld>
            <a:endParaRPr lang="en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986473B-209B-B3F2-AE8B-E1623A4263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5066A76-5352-2E96-7D9B-F32CF15ADD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8C444-49EF-43A8-BA88-4997BAE5929E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0882236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845E96-75F8-CB25-6943-832643187A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DE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8C13BCB2-5E08-CBF6-0E4F-72F3E466BD5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F52350C4-99E0-596F-C4E7-060A463401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D915638-9C15-D474-80CF-028973FB39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B7BC95-5E3D-4A06-8FC7-DF4E46E5D217}" type="datetime8">
              <a:rPr lang="en-DE" smtClean="0"/>
              <a:t>26/06/2025 04:14</a:t>
            </a:fld>
            <a:endParaRPr lang="en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826BAD2-D0C4-6A5F-48A1-AEA3EB6E6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E6A2C6D-C222-D858-BDF8-296BB91058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8C444-49EF-43A8-BA88-4997BAE5929E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1931661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0F6C3DE4-845E-602C-C295-4F6FE8CB6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DE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F41C526-A55D-5192-7854-78D12F80A7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539B0C7-63A3-E477-C376-0971C2EECC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F64636C-C8EE-48DF-9335-9C4307BD24E7}" type="datetime8">
              <a:rPr lang="en-DE" smtClean="0"/>
              <a:t>26/06/2025 04:14</a:t>
            </a:fld>
            <a:endParaRPr lang="en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563CA83-C25E-68CB-B18E-FCB819AEFE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6891879-0CA3-2306-31C5-D8B70CC758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E48C444-49EF-43A8-BA88-4997BAE5929E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2124888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meibel.ai/post/understanding-the-impact-of-increasing-llm-context-windows" TargetMode="External"/><Relationship Id="rId3" Type="http://schemas.openxmlformats.org/officeDocument/2006/relationships/hyperlink" Target="https://www.techtarget.com/whatis/definition/context-window" TargetMode="External"/><Relationship Id="rId7" Type="http://schemas.openxmlformats.org/officeDocument/2006/relationships/hyperlink" Target="https://blog.langchain.com/content/images/size/w1000/2024/03/image-4.png" TargetMode="External"/><Relationship Id="rId2" Type="http://schemas.openxmlformats.org/officeDocument/2006/relationships/hyperlink" Target="https://dribbble.com/shots/3408373-Needle-in-Haystack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images.squarespace-cdn.com/content/v1/65a6226068668c33fe4a4676/ce766d62-87e6-4f05-a52a-824b7e31ca89/RagvsLargeContext.gif?format=2500w" TargetMode="External"/><Relationship Id="rId5" Type="http://schemas.openxmlformats.org/officeDocument/2006/relationships/hyperlink" Target="https://blog.langchain.com/multi-needle-in-a-haystack/" TargetMode="External"/><Relationship Id="rId4" Type="http://schemas.openxmlformats.org/officeDocument/2006/relationships/hyperlink" Target="https://medium.com/@tahirbalarabe2/understanding-llm-context-windows-tokens-attention-and-challenges-c98e140f174d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2407.11963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797DE5A-DA89-0A80-C73D-8DCE1A3E2B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5E17573-8F05-8084-BCA3-BB7EDC1380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0045" y="1174376"/>
            <a:ext cx="3509383" cy="2781752"/>
          </a:xfrm>
        </p:spPr>
        <p:txBody>
          <a:bodyPr>
            <a:normAutofit/>
          </a:bodyPr>
          <a:lstStyle/>
          <a:p>
            <a:pPr algn="l"/>
            <a:r>
              <a:rPr lang="en-GB" sz="3300" dirty="0" err="1"/>
              <a:t>NeedleBench</a:t>
            </a:r>
            <a:r>
              <a:rPr lang="en-GB" sz="3300" dirty="0"/>
              <a:t>: Can LLMs Do Retrieval and Reasoning in Information-Dense Context?</a:t>
            </a:r>
            <a:endParaRPr lang="en-DE" sz="3300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4E2F450-F95C-7E7D-064B-29B47CB08E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0045" y="4062940"/>
            <a:ext cx="3509383" cy="1394913"/>
          </a:xfrm>
        </p:spPr>
        <p:txBody>
          <a:bodyPr>
            <a:normAutofit/>
          </a:bodyPr>
          <a:lstStyle/>
          <a:p>
            <a:pPr algn="l"/>
            <a:r>
              <a:rPr lang="en-GB" sz="1800" dirty="0"/>
              <a:t>Lukas Czurgel</a:t>
            </a:r>
            <a:endParaRPr lang="en-DE" sz="1800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E6840A1-E728-1D38-C993-529D95589D7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919" r="-2" b="-2"/>
          <a:stretch>
            <a:fillRect/>
          </a:stretch>
        </p:blipFill>
        <p:spPr>
          <a:xfrm>
            <a:off x="5117909" y="221800"/>
            <a:ext cx="7019499" cy="6533842"/>
          </a:xfrm>
          <a:prstGeom prst="rect">
            <a:avLst/>
          </a:prstGeom>
        </p:spPr>
      </p:pic>
      <p:sp>
        <p:nvSpPr>
          <p:cNvPr id="4" name="AutoShape 2">
            <a:extLst>
              <a:ext uri="{FF2B5EF4-FFF2-40B4-BE49-F238E27FC236}">
                <a16:creationId xmlns:a16="http://schemas.microsoft.com/office/drawing/2014/main" id="{E9B36C99-9C93-34D0-C41C-D3D06A5C8F8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DE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329A8BD2-C097-86B1-F771-95AFCADC7FF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DE"/>
          </a:p>
        </p:txBody>
      </p:sp>
      <p:sp>
        <p:nvSpPr>
          <p:cNvPr id="6" name="AutoShape 6">
            <a:extLst>
              <a:ext uri="{FF2B5EF4-FFF2-40B4-BE49-F238E27FC236}">
                <a16:creationId xmlns:a16="http://schemas.microsoft.com/office/drawing/2014/main" id="{B26696E5-6D7C-2C72-FF0D-A3DBA0A1D39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78ECDFF3-82BA-0C74-9E4D-DB9D8AC131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673" y="5608339"/>
            <a:ext cx="3286125" cy="737330"/>
          </a:xfrm>
          <a:prstGeom prst="rect">
            <a:avLst/>
          </a:prstGeom>
        </p:spPr>
      </p:pic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A43478C1-9DE1-B884-B88E-B2A7E12F1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8C444-49EF-43A8-BA88-4997BAE5929E}" type="slidenum">
              <a:rPr lang="en-DE" smtClean="0"/>
              <a:t>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5110279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F06F11-70EF-1372-6FEB-D4CE7B44E0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0A542A-44C5-4A4C-4998-FA96F4D984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en-GB" sz="3600" dirty="0"/>
              <a:t>Related Work - RULER (Hsieh et al. 2024)</a:t>
            </a:r>
            <a:endParaRPr lang="en-DE" sz="36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3001129-09F0-04B7-8CFD-B16ED34F25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6496050" cy="4568825"/>
          </a:xfrm>
        </p:spPr>
        <p:txBody>
          <a:bodyPr>
            <a:normAutofit fontScale="77500" lnSpcReduction="20000"/>
          </a:bodyPr>
          <a:lstStyle/>
          <a:p>
            <a:r>
              <a:rPr lang="en-GB" sz="2600" dirty="0"/>
              <a:t>Setup</a:t>
            </a:r>
            <a:r>
              <a:rPr lang="en-GB" sz="2900" dirty="0"/>
              <a:t>: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sz="2300" dirty="0"/>
              <a:t>Bilingual (English / Chinese) Synthetic Tests from 4K to 128K tokens</a:t>
            </a:r>
          </a:p>
          <a:p>
            <a:endParaRPr lang="en-GB" sz="2300" dirty="0"/>
          </a:p>
          <a:p>
            <a:r>
              <a:rPr lang="en-GB" sz="2300" dirty="0"/>
              <a:t>Focus: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sz="2300" dirty="0"/>
              <a:t>Evaluation on retrieval, multi-hop tracing, aggregation, and question answering.</a:t>
            </a:r>
          </a:p>
          <a:p>
            <a:endParaRPr lang="en-GB" sz="2300" dirty="0"/>
          </a:p>
          <a:p>
            <a:r>
              <a:rPr lang="en-GB" sz="2300" dirty="0"/>
              <a:t>Findings: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sz="2300" dirty="0"/>
              <a:t>Near perfect performance for base NIAH, but failure to maintain results with increased input size.</a:t>
            </a:r>
          </a:p>
          <a:p>
            <a:endParaRPr lang="en-GB" sz="2300" dirty="0"/>
          </a:p>
          <a:p>
            <a:pPr marL="0" indent="0">
              <a:buNone/>
            </a:pPr>
            <a:r>
              <a:rPr lang="en-GB" sz="2600" b="1" dirty="0"/>
              <a:t>Limitations</a:t>
            </a:r>
            <a:r>
              <a:rPr lang="en-GB" sz="2900" b="1" dirty="0"/>
              <a:t>:</a:t>
            </a:r>
          </a:p>
          <a:p>
            <a:r>
              <a:rPr lang="en-GB" sz="2300" dirty="0"/>
              <a:t>Synthetic stacks may make it easier to find the needle</a:t>
            </a:r>
          </a:p>
          <a:p>
            <a:r>
              <a:rPr lang="en-GB" sz="2300" dirty="0"/>
              <a:t>Low correlation with real-world applications</a:t>
            </a:r>
          </a:p>
          <a:p>
            <a:endParaRPr lang="en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55AB6182-08F9-1B19-0D58-036E625234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8131" y="1900738"/>
            <a:ext cx="3791479" cy="4201111"/>
          </a:xfrm>
          <a:prstGeom prst="rect">
            <a:avLst/>
          </a:prstGeo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7A5007C-5A64-B552-8C9C-8F94783AB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8C444-49EF-43A8-BA88-4997BAE5929E}" type="slidenum">
              <a:rPr lang="en-DE" smtClean="0"/>
              <a:t>10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3342426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B888EF-5552-0345-AED2-5DD997BEA1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F82836D-D42C-1055-99DA-45E295BFDE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5046"/>
            <a:ext cx="10515600" cy="1325563"/>
          </a:xfrm>
        </p:spPr>
        <p:txBody>
          <a:bodyPr anchor="b">
            <a:normAutofit/>
          </a:bodyPr>
          <a:lstStyle/>
          <a:p>
            <a:r>
              <a:rPr lang="en-GB" sz="3600" dirty="0"/>
              <a:t>Related Work – </a:t>
            </a:r>
            <a:r>
              <a:rPr lang="en-GB" sz="3600" dirty="0" err="1"/>
              <a:t>Longbench</a:t>
            </a:r>
            <a:r>
              <a:rPr lang="en-GB" sz="3600" dirty="0"/>
              <a:t> (Bai et al. 2024)</a:t>
            </a:r>
            <a:endParaRPr lang="en-DE" sz="36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31D1F34-28C2-C0CB-B0AA-61B8E86D60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5340"/>
            <a:ext cx="4761248" cy="4568825"/>
          </a:xfrm>
        </p:spPr>
        <p:txBody>
          <a:bodyPr>
            <a:normAutofit/>
          </a:bodyPr>
          <a:lstStyle/>
          <a:p>
            <a:r>
              <a:rPr lang="en-GB" sz="2000" dirty="0"/>
              <a:t>Setup: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sz="1800" dirty="0"/>
              <a:t>Bilingual (English / Chinese) real text tests of ~4-32K tokens</a:t>
            </a:r>
          </a:p>
          <a:p>
            <a:endParaRPr lang="en-GB" sz="1900" dirty="0"/>
          </a:p>
          <a:p>
            <a:r>
              <a:rPr lang="en-GB" sz="2000" dirty="0"/>
              <a:t>Focus:</a:t>
            </a:r>
            <a:r>
              <a:rPr lang="en-GB" sz="1900" dirty="0"/>
              <a:t>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sz="1800" dirty="0"/>
              <a:t>Diverse comprehension tasks: QA, Summarization, code-completion, Few-shot learning</a:t>
            </a:r>
          </a:p>
          <a:p>
            <a:endParaRPr lang="en-GB" sz="1900" dirty="0"/>
          </a:p>
          <a:p>
            <a:r>
              <a:rPr lang="en-GB" sz="2000" dirty="0"/>
              <a:t>Findings: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sz="1800" dirty="0"/>
              <a:t>Open-source models still lag behind closed-source in longer context tasks.</a:t>
            </a:r>
          </a:p>
          <a:p>
            <a:endParaRPr lang="en-GB" sz="2300" dirty="0"/>
          </a:p>
          <a:p>
            <a:endParaRPr lang="en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0BDB047-394C-070E-B288-0462A9C592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9335" y="2206970"/>
            <a:ext cx="6374060" cy="1468310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79DE5CC6-3879-C29B-91FA-CB83751D679F}"/>
              </a:ext>
            </a:extLst>
          </p:cNvPr>
          <p:cNvSpPr txBox="1"/>
          <p:nvPr/>
        </p:nvSpPr>
        <p:spPr>
          <a:xfrm>
            <a:off x="5719335" y="4099752"/>
            <a:ext cx="6096000" cy="184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2000" b="1" dirty="0"/>
              <a:t>Limitations</a:t>
            </a:r>
            <a:r>
              <a:rPr lang="en-GB" sz="2400" b="1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/>
              <a:t>Instruction-following ability of the model influences test results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/>
              <a:t>Real worl</a:t>
            </a:r>
            <a:r>
              <a:rPr lang="en-GB" dirty="0"/>
              <a:t>d application tests may be solved by parameterized knowledge instead of retrieval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Non-synthetic data is less controllable / flexible</a:t>
            </a:r>
            <a:endParaRPr lang="en-GB" sz="1800" dirty="0"/>
          </a:p>
        </p:txBody>
      </p:sp>
      <p:sp>
        <p:nvSpPr>
          <p:cNvPr id="13" name="Foliennummernplatzhalter 12">
            <a:extLst>
              <a:ext uri="{FF2B5EF4-FFF2-40B4-BE49-F238E27FC236}">
                <a16:creationId xmlns:a16="http://schemas.microsoft.com/office/drawing/2014/main" id="{71EAFD7E-4F2A-5398-6F64-D94591742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8C444-49EF-43A8-BA88-4997BAE5929E}" type="slidenum">
              <a:rPr lang="en-DE" smtClean="0"/>
              <a:t>11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1789496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3BCAB4-A2BD-53AA-83A7-B48D991DEB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B42458B-BE1C-D92E-2ABF-7411E742371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 The </a:t>
            </a:r>
            <a:r>
              <a:rPr lang="en-GB" dirty="0" err="1"/>
              <a:t>Needlebench</a:t>
            </a:r>
            <a:r>
              <a:rPr lang="en-GB" dirty="0"/>
              <a:t> Framework</a:t>
            </a:r>
            <a:endParaRPr lang="en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A27C7E4-2063-C74A-87B9-6EDD09AD13F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8190909-43CA-B0AB-D38B-99E9E52CD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8C444-49EF-43A8-BA88-4997BAE5929E}" type="slidenum">
              <a:rPr lang="en-DE" smtClean="0"/>
              <a:t>12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5624869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494536-04CA-3EA1-F582-628C5D1D38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A327D6A-30EC-E8F3-5D4F-E493120E4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en-GB" sz="3600" dirty="0" err="1"/>
              <a:t>NeedleBench</a:t>
            </a:r>
            <a:r>
              <a:rPr lang="en-GB" sz="3600" dirty="0"/>
              <a:t> (Mo Li et al. )</a:t>
            </a:r>
            <a:endParaRPr lang="en-DE" sz="36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7525576-4AB6-6685-ABA6-306A419613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B8A2D87-5226-54D3-1DA7-281825F5D1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200" y="2406828"/>
            <a:ext cx="5558628" cy="3110131"/>
          </a:xfrm>
          <a:prstGeom prst="rect">
            <a:avLst/>
          </a:prstGeo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F83191F-C0FA-993C-F295-F09D10219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8C444-49EF-43A8-BA88-4997BAE5929E}" type="slidenum">
              <a:rPr lang="en-DE" smtClean="0"/>
              <a:t>13</a:t>
            </a:fld>
            <a:endParaRPr lang="en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B5E4BEE1-E354-AEFD-0EBE-EA3C7FAD1841}"/>
              </a:ext>
            </a:extLst>
          </p:cNvPr>
          <p:cNvSpPr txBox="1"/>
          <p:nvPr/>
        </p:nvSpPr>
        <p:spPr>
          <a:xfrm>
            <a:off x="838200" y="2115235"/>
            <a:ext cx="533400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Goals: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Adaptability and scalability beyond 1000k tokens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Minimize reliance of irrelevant filler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Synthetic dataset to minimize the impact of parameterized knowledge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Assess reasoning ability in long context scenarios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dirty="0"/>
          </a:p>
          <a:p>
            <a:r>
              <a:rPr lang="en-GB" dirty="0"/>
              <a:t>Two types of tests: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Information-sparse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Information-dense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291387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43867147-1C83-BF71-39B0-B590EE7F34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777AE37-0FEA-AC2B-BA15-8ECD790EB5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617473"/>
            <a:ext cx="10872216" cy="626110"/>
          </a:xfrm>
        </p:spPr>
        <p:txBody>
          <a:bodyPr anchor="t">
            <a:normAutofit/>
          </a:bodyPr>
          <a:lstStyle/>
          <a:p>
            <a:r>
              <a:rPr lang="en-GB" sz="3600" dirty="0"/>
              <a:t>Information-Sparse Tasks</a:t>
            </a:r>
            <a:endParaRPr lang="en-DE" sz="3600" dirty="0"/>
          </a:p>
        </p:txBody>
      </p:sp>
      <p:pic>
        <p:nvPicPr>
          <p:cNvPr id="4" name="Inhaltsplatzhalter 4">
            <a:extLst>
              <a:ext uri="{FF2B5EF4-FFF2-40B4-BE49-F238E27FC236}">
                <a16:creationId xmlns:a16="http://schemas.microsoft.com/office/drawing/2014/main" id="{80EEB9D9-4D04-D00F-5EE1-1A746D78DF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1792223"/>
            <a:ext cx="6113926" cy="3439082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9865686-12FF-1125-E214-D556B32303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5446" y="2048889"/>
            <a:ext cx="4902111" cy="3917950"/>
          </a:xfrm>
        </p:spPr>
        <p:txBody>
          <a:bodyPr anchor="t">
            <a:normAutofit/>
          </a:bodyPr>
          <a:lstStyle/>
          <a:p>
            <a:pPr marL="457200" lvl="1" indent="0">
              <a:buNone/>
            </a:pPr>
            <a:r>
              <a:rPr lang="en-GB" sz="1800" dirty="0"/>
              <a:t>Information-Sparse: </a:t>
            </a:r>
          </a:p>
          <a:p>
            <a:pPr lvl="1"/>
            <a:r>
              <a:rPr lang="en-GB" sz="1800" dirty="0"/>
              <a:t>Characterized by minimal relevant details embedded within extensive irrelevant text to simulate simpler real-world retrieval tasks</a:t>
            </a:r>
          </a:p>
          <a:p>
            <a:pPr lvl="1"/>
            <a:endParaRPr lang="en-GB" sz="1800" dirty="0"/>
          </a:p>
          <a:p>
            <a:pPr marL="457200" lvl="1" indent="0">
              <a:buNone/>
            </a:pPr>
            <a:r>
              <a:rPr lang="en-GB" sz="1800" dirty="0"/>
              <a:t>Three types of tests:</a:t>
            </a:r>
          </a:p>
          <a:p>
            <a:pPr lvl="1"/>
            <a:r>
              <a:rPr lang="en-GB" sz="1800" dirty="0"/>
              <a:t>Single-Needle Retrieval Task (S-RT)</a:t>
            </a:r>
          </a:p>
          <a:p>
            <a:pPr lvl="1"/>
            <a:r>
              <a:rPr lang="en-GB" sz="1800" dirty="0"/>
              <a:t>Multi-Needle Retrieval Task (M-RT)</a:t>
            </a:r>
          </a:p>
          <a:p>
            <a:pPr lvl="1"/>
            <a:r>
              <a:rPr lang="en-GB" sz="1800" dirty="0"/>
              <a:t>Multi-Needle Reasoning Task (M-RS)</a:t>
            </a:r>
          </a:p>
          <a:p>
            <a:pPr lvl="1"/>
            <a:endParaRPr lang="en-GB" sz="1800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BE85438-6A7A-973D-F8FA-0A9827B01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8C444-49EF-43A8-BA88-4997BAE5929E}" type="slidenum">
              <a:rPr lang="en-DE" smtClean="0"/>
              <a:t>14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701879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BB0869A-0BE5-B3E9-F73D-2F3691E4D9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FB36047-1CF1-6EE1-BD76-B2AAB6B0E1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3796" y="999773"/>
            <a:ext cx="4621553" cy="21315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000" dirty="0"/>
              <a:t>Single-Needle Retrieval Task (S-RT):</a:t>
            </a:r>
          </a:p>
          <a:p>
            <a:r>
              <a:rPr lang="en-GB" sz="1800" dirty="0"/>
              <a:t>Tests LLMs’ ability to recall a single key information (needle)</a:t>
            </a:r>
          </a:p>
          <a:p>
            <a:r>
              <a:rPr lang="en-GB" sz="1800" dirty="0"/>
              <a:t>Needle: synthetic, abstract, and fictional statements or relational facts</a:t>
            </a:r>
          </a:p>
          <a:p>
            <a:r>
              <a:rPr lang="en-GB" sz="1800" dirty="0"/>
              <a:t>Most basic application of a NIHA</a:t>
            </a:r>
          </a:p>
          <a:p>
            <a:endParaRPr lang="en-DE" sz="1800" dirty="0"/>
          </a:p>
          <a:p>
            <a:endParaRPr lang="en-DE" sz="1800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166475C-06BB-E2AE-49C5-D9D9FF62F5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6945" y="137449"/>
            <a:ext cx="4118874" cy="3161235"/>
          </a:xfrm>
          <a:prstGeom prst="rect">
            <a:avLst/>
          </a:prstGeom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2BE8FED1-4C69-7291-602D-67CFA374DC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8C444-49EF-43A8-BA88-4997BAE5929E}" type="slidenum">
              <a:rPr lang="en-DE" smtClean="0"/>
              <a:t>15</a:t>
            </a:fld>
            <a:endParaRPr lang="en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D0FCC1F-B511-AC85-3DEB-C8774793C8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6945" y="3377676"/>
            <a:ext cx="4159521" cy="3161235"/>
          </a:xfrm>
          <a:prstGeom prst="rect">
            <a:avLst/>
          </a:prstGeom>
        </p:spPr>
      </p:pic>
      <p:sp>
        <p:nvSpPr>
          <p:cNvPr id="9" name="Inhaltsplatzhalter 3">
            <a:extLst>
              <a:ext uri="{FF2B5EF4-FFF2-40B4-BE49-F238E27FC236}">
                <a16:creationId xmlns:a16="http://schemas.microsoft.com/office/drawing/2014/main" id="{4B606DC5-DDA3-0C6F-A904-5D1540E5343B}"/>
              </a:ext>
            </a:extLst>
          </p:cNvPr>
          <p:cNvSpPr txBox="1">
            <a:spLocks/>
          </p:cNvSpPr>
          <p:nvPr/>
        </p:nvSpPr>
        <p:spPr>
          <a:xfrm>
            <a:off x="923796" y="3726691"/>
            <a:ext cx="4621553" cy="17914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000" dirty="0"/>
              <a:t>Multi-Needle Retrieval Task (M-RT)</a:t>
            </a:r>
          </a:p>
          <a:p>
            <a:r>
              <a:rPr lang="en-GB" sz="1800" dirty="0"/>
              <a:t>Expands S-RT to multiple needles</a:t>
            </a:r>
          </a:p>
          <a:p>
            <a:r>
              <a:rPr lang="en-GB" sz="1800" dirty="0"/>
              <a:t>simulating complex real-world queries that require extracting several data points</a:t>
            </a:r>
          </a:p>
          <a:p>
            <a:r>
              <a:rPr lang="en-GB" sz="1800" dirty="0"/>
              <a:t>Needles are still independent</a:t>
            </a:r>
            <a:endParaRPr lang="en-DE" sz="1800" dirty="0"/>
          </a:p>
        </p:txBody>
      </p:sp>
    </p:spTree>
    <p:extLst>
      <p:ext uri="{BB962C8B-B14F-4D97-AF65-F5344CB8AC3E}">
        <p14:creationId xmlns:p14="http://schemas.microsoft.com/office/powerpoint/2010/main" val="20429944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BB0869A-0BE5-B3E9-F73D-2F3691E4D9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B859C65-4BFA-844A-7C3E-E06224465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1114923"/>
            <a:ext cx="4621553" cy="1360728"/>
          </a:xfrm>
        </p:spPr>
        <p:txBody>
          <a:bodyPr anchor="b">
            <a:normAutofit/>
          </a:bodyPr>
          <a:lstStyle/>
          <a:p>
            <a:r>
              <a:rPr lang="en-GB" sz="2800"/>
              <a:t>Multi-Needle Reasoning Task (M-RS)</a:t>
            </a:r>
            <a:br>
              <a:rPr lang="en-GB" sz="2800"/>
            </a:br>
            <a:endParaRPr lang="en-DE" sz="280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40C185E9-5079-C369-97DE-83044F8D98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8" y="2584058"/>
            <a:ext cx="4621553" cy="3159018"/>
          </a:xfrm>
        </p:spPr>
        <p:txBody>
          <a:bodyPr>
            <a:normAutofit/>
          </a:bodyPr>
          <a:lstStyle/>
          <a:p>
            <a:r>
              <a:rPr lang="en-GB" sz="1800"/>
              <a:t>Expands on M-RT by requiring reasoning across multiple datapoints</a:t>
            </a:r>
          </a:p>
          <a:p>
            <a:r>
              <a:rPr lang="en-GB" sz="1800"/>
              <a:t>Each needle provides a piece of the puzzle</a:t>
            </a:r>
          </a:p>
          <a:p>
            <a:r>
              <a:rPr lang="en-GB" sz="1800"/>
              <a:t>Finding each needle may be required to answer the query </a:t>
            </a:r>
          </a:p>
          <a:p>
            <a:endParaRPr lang="en-DE" sz="180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C798E3DA-43D4-6FC6-4971-C41309F37E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3346" y="739459"/>
            <a:ext cx="3308134" cy="5379082"/>
          </a:xfrm>
          <a:prstGeom prst="rect">
            <a:avLst/>
          </a:prstGeom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D0241291-2950-88FB-A345-E17DADD00F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8C444-49EF-43A8-BA88-4997BAE5929E}" type="slidenum">
              <a:rPr lang="en-DE" smtClean="0"/>
              <a:t>16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135310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375D99-D8A3-0500-AACE-A652EA7460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8A80A28-C412-BC88-391A-E7D0CB06C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en-GB" sz="3600" dirty="0"/>
              <a:t>Information-Sparse Tasks: Evaluation</a:t>
            </a:r>
            <a:endParaRPr lang="en-DE" sz="36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A906BD1-9860-F754-E8EC-52C96C4FB4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91556"/>
            <a:ext cx="3808947" cy="3521075"/>
          </a:xfrm>
        </p:spPr>
        <p:txBody>
          <a:bodyPr>
            <a:normAutofit/>
          </a:bodyPr>
          <a:lstStyle/>
          <a:p>
            <a:r>
              <a:rPr lang="en-GB" sz="1800" dirty="0"/>
              <a:t>Exact Match: </a:t>
            </a:r>
          </a:p>
          <a:p>
            <a:pPr lvl="1"/>
            <a:r>
              <a:rPr lang="en-GB" sz="1800" dirty="0"/>
              <a:t>Full credit is awarded if any keyword from </a:t>
            </a:r>
            <a:r>
              <a:rPr lang="en-GB" sz="1800" dirty="0" err="1"/>
              <a:t>Wc,d,r</a:t>
            </a:r>
            <a:r>
              <a:rPr lang="en-GB" sz="1800" dirty="0"/>
              <a:t> appears in </a:t>
            </a:r>
            <a:r>
              <a:rPr lang="en-GB" sz="1800" dirty="0" err="1"/>
              <a:t>Pc,d,r</a:t>
            </a:r>
            <a:r>
              <a:rPr lang="en-GB" sz="1800" dirty="0"/>
              <a:t>, and zero otherwise</a:t>
            </a:r>
            <a:endParaRPr lang="en-DE" sz="1800" dirty="0"/>
          </a:p>
          <a:p>
            <a:endParaRPr lang="en-GB" sz="1800" dirty="0"/>
          </a:p>
          <a:p>
            <a:r>
              <a:rPr lang="en-GB" sz="1800" dirty="0"/>
              <a:t>C represents the set of context lengths</a:t>
            </a:r>
          </a:p>
          <a:p>
            <a:r>
              <a:rPr lang="en-GB" sz="1800" dirty="0"/>
              <a:t>D represents the set of needle depths or positions</a:t>
            </a:r>
          </a:p>
          <a:p>
            <a:r>
              <a:rPr lang="en-GB" sz="1800" dirty="0"/>
              <a:t>R represents the number of repetitions for each configuration.</a:t>
            </a:r>
          </a:p>
          <a:p>
            <a:endParaRPr lang="en-GB" sz="2400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020F8003-58BE-0DCF-883C-1683D260D5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7147" y="3475751"/>
            <a:ext cx="5525271" cy="1152686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DEE67650-EC35-64E1-3DFC-A41D2A1DAB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7147" y="1825625"/>
            <a:ext cx="7544853" cy="1086002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C8AD8E54-4651-A93E-432D-C3F3A45F6F55}"/>
              </a:ext>
            </a:extLst>
          </p:cNvPr>
          <p:cNvSpPr txBox="1"/>
          <p:nvPr/>
        </p:nvSpPr>
        <p:spPr>
          <a:xfrm>
            <a:off x="838200" y="5956300"/>
            <a:ext cx="1060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The test was repeated R=10 times for each configuration</a:t>
            </a:r>
            <a:endParaRPr lang="en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158F905-2B42-8E03-AA55-57AE49AD57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8C444-49EF-43A8-BA88-4997BAE5929E}" type="slidenum">
              <a:rPr lang="en-DE" smtClean="0"/>
              <a:t>17</a:t>
            </a:fld>
            <a:endParaRPr lang="en-DE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877AB22E-0A27-D903-CD37-FA6D3733C1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8597" y="4865718"/>
            <a:ext cx="4325403" cy="1275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3108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004A4A4-604A-6130-2849-B61034855F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51FB5ED7-E094-4389-1970-031DF24F1F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7C348C9-7990-F3B1-72E8-6F86CAB5C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39352"/>
            <a:ext cx="10872216" cy="626110"/>
          </a:xfrm>
        </p:spPr>
        <p:txBody>
          <a:bodyPr anchor="t">
            <a:normAutofit/>
          </a:bodyPr>
          <a:lstStyle/>
          <a:p>
            <a:r>
              <a:rPr lang="en-GB" sz="3600" dirty="0"/>
              <a:t>Information-Dense Tasks</a:t>
            </a:r>
            <a:endParaRPr lang="en-DE" sz="360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799F624-2A7B-E491-E7EB-5489701040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022" y="1665462"/>
            <a:ext cx="6656832" cy="4460076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74DECC1A-4085-CC97-62FA-3192539A58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3268" y="1571075"/>
            <a:ext cx="3810532" cy="4648849"/>
          </a:xfrm>
          <a:prstGeom prst="rect">
            <a:avLst/>
          </a:prstGeom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AF9D6D9-0180-1428-BB3A-418ADA04B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8C444-49EF-43A8-BA88-4997BAE5929E}" type="slidenum">
              <a:rPr lang="en-DE" smtClean="0"/>
              <a:t>18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5995145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E8AA33A-4184-6B15-659B-A3226A2733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8D2D90E8-5412-FDF8-4F33-7303008B50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58B773B-22BF-EF6F-2594-F563C704E2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470" y="1098421"/>
            <a:ext cx="10872216" cy="626110"/>
          </a:xfrm>
        </p:spPr>
        <p:txBody>
          <a:bodyPr anchor="t">
            <a:normAutofit/>
          </a:bodyPr>
          <a:lstStyle/>
          <a:p>
            <a:r>
              <a:rPr lang="en-GB" sz="3600" dirty="0"/>
              <a:t>Information-Dense Tasks</a:t>
            </a:r>
            <a:endParaRPr lang="en-DE" sz="36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2FB2FD3-3483-EAB5-F5E5-F9E1D52D46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48562" y="1861056"/>
            <a:ext cx="4555174" cy="4109840"/>
          </a:xfrm>
        </p:spPr>
        <p:txBody>
          <a:bodyPr anchor="t">
            <a:normAutofit/>
          </a:bodyPr>
          <a:lstStyle/>
          <a:p>
            <a:pPr marL="457200" lvl="1" indent="0">
              <a:buNone/>
            </a:pPr>
            <a:r>
              <a:rPr lang="en-GB" dirty="0"/>
              <a:t>Diversity of ATC Tasks:</a:t>
            </a:r>
            <a:endParaRPr lang="en-GB" sz="2000" dirty="0"/>
          </a:p>
          <a:p>
            <a:pPr lvl="1"/>
            <a:endParaRPr lang="en-GB" sz="1900" dirty="0"/>
          </a:p>
          <a:p>
            <a:pPr lvl="1"/>
            <a:r>
              <a:rPr lang="en-GB" sz="1900" dirty="0"/>
              <a:t>Randomized names </a:t>
            </a:r>
          </a:p>
          <a:p>
            <a:pPr lvl="1"/>
            <a:r>
              <a:rPr lang="en-GB" sz="1900" dirty="0"/>
              <a:t>Tasks model various family dynamics</a:t>
            </a:r>
          </a:p>
          <a:p>
            <a:pPr lvl="1"/>
            <a:r>
              <a:rPr lang="en-GB" sz="1900" dirty="0"/>
              <a:t>Relationship distance, n-</a:t>
            </a:r>
            <a:r>
              <a:rPr lang="en-GB" sz="1900" dirty="0" err="1"/>
              <a:t>th</a:t>
            </a:r>
            <a:r>
              <a:rPr lang="en-GB" sz="1900" dirty="0"/>
              <a:t> eldest ancestor etc.</a:t>
            </a:r>
          </a:p>
          <a:p>
            <a:pPr lvl="1"/>
            <a:r>
              <a:rPr lang="en-GB" sz="1900" dirty="0"/>
              <a:t>Varied needle count and context length</a:t>
            </a:r>
          </a:p>
          <a:p>
            <a:pPr lvl="1"/>
            <a:endParaRPr lang="en-GB" sz="1800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8A8C8D72-CD58-FA67-A14A-9195ED2A35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427" y="1891848"/>
            <a:ext cx="6656832" cy="3677899"/>
          </a:xfrm>
          <a:prstGeom prst="rect">
            <a:avLst/>
          </a:prstGeo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2E5A798-7026-5C10-7CBF-35DA80327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8C444-49EF-43A8-BA88-4997BAE5929E}" type="slidenum">
              <a:rPr lang="en-DE" smtClean="0"/>
              <a:t>19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6911118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247549F-E6C0-5572-C35A-3A30ABC356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6" name="Rectangle 1035">
            <a:extLst>
              <a:ext uri="{FF2B5EF4-FFF2-40B4-BE49-F238E27FC236}">
                <a16:creationId xmlns:a16="http://schemas.microsoft.com/office/drawing/2014/main" id="{C20CE451-818C-E63D-258B-234B6C543D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BAE66D9-5A96-96C5-EAA0-5C518A597B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137160"/>
            <a:ext cx="4361686" cy="1527048"/>
          </a:xfrm>
        </p:spPr>
        <p:txBody>
          <a:bodyPr anchor="b">
            <a:normAutofit/>
          </a:bodyPr>
          <a:lstStyle/>
          <a:p>
            <a:r>
              <a:rPr lang="en-GB" dirty="0"/>
              <a:t>Overview</a:t>
            </a:r>
            <a:endParaRPr lang="en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73798F7-641E-D2F3-CB5D-238B2B4C19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7" y="1801368"/>
            <a:ext cx="4361687" cy="40965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1500" b="1" dirty="0"/>
              <a:t>Table of Contents:</a:t>
            </a:r>
          </a:p>
          <a:p>
            <a:r>
              <a:rPr lang="en-GB" sz="1500" dirty="0"/>
              <a:t>Motivation and Background</a:t>
            </a:r>
          </a:p>
          <a:p>
            <a:pPr lvl="1"/>
            <a:r>
              <a:rPr lang="en-GB" sz="1500" dirty="0"/>
              <a:t>What is a context window?</a:t>
            </a:r>
          </a:p>
          <a:p>
            <a:pPr lvl="1"/>
            <a:r>
              <a:rPr lang="en-GB" sz="1500" dirty="0"/>
              <a:t>Why we care about long context retrieval</a:t>
            </a:r>
          </a:p>
          <a:p>
            <a:pPr lvl="1"/>
            <a:r>
              <a:rPr lang="en-GB" sz="1500" dirty="0"/>
              <a:t>Evaluating long context retrieval  </a:t>
            </a:r>
          </a:p>
          <a:p>
            <a:r>
              <a:rPr lang="en-GB" sz="1500" dirty="0"/>
              <a:t>Related Work</a:t>
            </a:r>
          </a:p>
          <a:p>
            <a:pPr lvl="1"/>
            <a:r>
              <a:rPr lang="en-GB" sz="1500" dirty="0"/>
              <a:t>NIHA</a:t>
            </a:r>
          </a:p>
          <a:p>
            <a:pPr lvl="1"/>
            <a:r>
              <a:rPr lang="en-GB" sz="1500" dirty="0"/>
              <a:t>RULER</a:t>
            </a:r>
          </a:p>
          <a:p>
            <a:pPr lvl="1"/>
            <a:r>
              <a:rPr lang="en-GB" sz="1500" dirty="0" err="1"/>
              <a:t>LongBench</a:t>
            </a:r>
            <a:endParaRPr lang="en-GB" sz="1500" dirty="0"/>
          </a:p>
          <a:p>
            <a:r>
              <a:rPr lang="en-GB" sz="1500" dirty="0" err="1"/>
              <a:t>NeedleBench</a:t>
            </a:r>
            <a:endParaRPr lang="en-GB" sz="1500" dirty="0"/>
          </a:p>
          <a:p>
            <a:pPr lvl="1"/>
            <a:r>
              <a:rPr lang="en-GB" sz="1500" dirty="0"/>
              <a:t>Methodology</a:t>
            </a:r>
          </a:p>
          <a:p>
            <a:pPr lvl="1"/>
            <a:r>
              <a:rPr lang="en-GB" sz="1500" dirty="0"/>
              <a:t>Evaluation</a:t>
            </a:r>
          </a:p>
          <a:p>
            <a:pPr lvl="1"/>
            <a:r>
              <a:rPr lang="en-GB" sz="1500" dirty="0"/>
              <a:t>Results</a:t>
            </a:r>
          </a:p>
          <a:p>
            <a:r>
              <a:rPr lang="en-GB" sz="1500" dirty="0"/>
              <a:t>Conclusion</a:t>
            </a:r>
          </a:p>
          <a:p>
            <a:pPr lvl="1"/>
            <a:endParaRPr lang="en-GB" sz="1500" dirty="0"/>
          </a:p>
          <a:p>
            <a:pPr lvl="2"/>
            <a:endParaRPr lang="en-GB" sz="1500" dirty="0"/>
          </a:p>
          <a:p>
            <a:pPr lvl="2"/>
            <a:endParaRPr lang="en-GB" sz="1500" dirty="0"/>
          </a:p>
          <a:p>
            <a:pPr lvl="2"/>
            <a:endParaRPr lang="en-GB" sz="1500" dirty="0"/>
          </a:p>
          <a:p>
            <a:endParaRPr lang="en-GB" sz="1500" dirty="0"/>
          </a:p>
          <a:p>
            <a:endParaRPr lang="en-DE" sz="1500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86D6EFFA-33A7-0E6C-2A91-17AA791F2ED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7067"/>
          <a:stretch>
            <a:fillRect/>
          </a:stretch>
        </p:blipFill>
        <p:spPr>
          <a:xfrm>
            <a:off x="5949950" y="195966"/>
            <a:ext cx="6064373" cy="6525509"/>
          </a:xfrm>
          <a:prstGeom prst="rect">
            <a:avLst/>
          </a:prstGeo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1D90EDA-D5CB-8602-F12A-6B5C2D9DE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8C444-49EF-43A8-BA88-4997BAE5929E}" type="slidenum">
              <a:rPr lang="en-DE" smtClean="0"/>
              <a:t>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834387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B922505-A1DF-52EE-6D28-74744571C6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en-GB" sz="3600" dirty="0"/>
              <a:t>Information-Dense Tasks: Evaluation</a:t>
            </a:r>
            <a:endParaRPr lang="en-DE" sz="36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2D134C8-6ED1-03EF-ED93-516DDDBD14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4678" y="2285999"/>
            <a:ext cx="5229272" cy="2959101"/>
          </a:xfrm>
        </p:spPr>
        <p:txBody>
          <a:bodyPr>
            <a:normAutofit fontScale="92500" lnSpcReduction="20000"/>
          </a:bodyPr>
          <a:lstStyle/>
          <a:p>
            <a:r>
              <a:rPr lang="en-GB" sz="2400" dirty="0"/>
              <a:t>Weighted exact match metric</a:t>
            </a:r>
          </a:p>
          <a:p>
            <a:r>
              <a:rPr lang="en-GB" sz="2400" dirty="0"/>
              <a:t>Weights are proportional to task difficulty (needle count) </a:t>
            </a:r>
          </a:p>
          <a:p>
            <a:r>
              <a:rPr lang="en-GB" sz="2400" dirty="0"/>
              <a:t>Measured across different difficulty levels 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dirty="0"/>
              <a:t>ENL</a:t>
            </a:r>
            <a:r>
              <a:rPr lang="el-GR" sz="2400" dirty="0"/>
              <a:t> τ </a:t>
            </a:r>
            <a:r>
              <a:rPr lang="en-GB" sz="2400" dirty="0"/>
              <a:t>: the maximum task difficulty at which the model can still achieve at least </a:t>
            </a:r>
            <a:r>
              <a:rPr lang="el-GR" sz="2400" dirty="0"/>
              <a:t>τ</a:t>
            </a:r>
            <a:r>
              <a:rPr lang="en-GB" sz="2400" dirty="0"/>
              <a:t> % accuracy</a:t>
            </a:r>
          </a:p>
          <a:p>
            <a:endParaRPr lang="en-DE" sz="2400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369D66A0-1B78-93B1-1CB9-F2337D0A9B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3343" y="3631457"/>
            <a:ext cx="3867690" cy="809738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EBBFD14B-C7B1-C8D0-19EA-085E488269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3343" y="2483761"/>
            <a:ext cx="4420217" cy="866896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91F82CB4-1CC8-7265-564A-D25DAFF7605B}"/>
              </a:ext>
            </a:extLst>
          </p:cNvPr>
          <p:cNvSpPr txBox="1"/>
          <p:nvPr/>
        </p:nvSpPr>
        <p:spPr>
          <a:xfrm>
            <a:off x="974678" y="5988050"/>
            <a:ext cx="8362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The test was repeated R=10 times for each configuration, </a:t>
            </a:r>
            <a:r>
              <a:rPr lang="el-GR" dirty="0"/>
              <a:t>τ</a:t>
            </a:r>
            <a:r>
              <a:rPr lang="en-GB" dirty="0"/>
              <a:t> = 50.</a:t>
            </a:r>
            <a:endParaRPr lang="en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1C61AE1-4C26-5AB6-C4E3-1598143F1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8C444-49EF-43A8-BA88-4997BAE5929E}" type="slidenum">
              <a:rPr lang="en-DE" smtClean="0"/>
              <a:t>20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062638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C80D050-B949-2ED3-BA45-3660BA3EF67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Experiments</a:t>
            </a:r>
            <a:endParaRPr lang="en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D7A27BBB-E3C2-BC00-ABDA-AEA0972926E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A8B9120-5510-F7BC-A878-D5789E073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8C444-49EF-43A8-BA88-4997BAE5929E}" type="slidenum">
              <a:rPr lang="en-DE" smtClean="0"/>
              <a:t>21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2088967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C41563-0F51-524F-44D7-4A1E9DEB65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52F3A4D-9CE5-1F9D-BFBE-448F68964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en-GB" sz="3600" dirty="0"/>
              <a:t>Information-Sparse Tasks: Results</a:t>
            </a:r>
            <a:endParaRPr lang="en-DE" sz="3600" dirty="0"/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7EB5062D-E731-FB21-F6EE-77FF9A3259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65335" y="2070099"/>
            <a:ext cx="7066792" cy="3503613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C00992D3-0106-4573-657A-F65327A6647A}"/>
              </a:ext>
            </a:extLst>
          </p:cNvPr>
          <p:cNvSpPr txBox="1"/>
          <p:nvPr/>
        </p:nvSpPr>
        <p:spPr>
          <a:xfrm>
            <a:off x="488950" y="2413337"/>
            <a:ext cx="39116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Evaluation of several Parameters: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Impact of Model Architecture and Generation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Effect of Model Scale on Multi-Needle Reasoning Performance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Effect of Needle Count on Multi-Needle Reasoning Performance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Impact of Language</a:t>
            </a:r>
            <a:endParaRPr lang="en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25CB2647-7ADA-1891-1388-7A260E2BEA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8C444-49EF-43A8-BA88-4997BAE5929E}" type="slidenum">
              <a:rPr lang="en-DE" smtClean="0"/>
              <a:t>22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8840909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3CAE28-2725-EE05-9015-FBA2EA4BAE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dirty="0"/>
              <a:t>Information-Sparse Tasks: Results</a:t>
            </a:r>
            <a:endParaRPr lang="en-DE" sz="3600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D89F8446-7F9B-05FA-ED28-7475CADD2989}"/>
              </a:ext>
            </a:extLst>
          </p:cNvPr>
          <p:cNvSpPr txBox="1"/>
          <p:nvPr/>
        </p:nvSpPr>
        <p:spPr>
          <a:xfrm>
            <a:off x="742950" y="1860887"/>
            <a:ext cx="39116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Overall Results: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Evaluation of mainstream open source LLMs at context lengths of 32K and 128K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As in RULER, modern LLMs achieve almost perfect scores in  S-RT and M-RT tasks.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Significant dip in performance in reasoning tasks: Qwen-2.5 performs best at &lt; 50</a:t>
            </a:r>
          </a:p>
          <a:p>
            <a:endParaRPr lang="en-GB" dirty="0"/>
          </a:p>
          <a:p>
            <a:r>
              <a:rPr lang="en-GB" dirty="0"/>
              <a:t>  </a:t>
            </a:r>
            <a:endParaRPr lang="en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C6BE290A-DE27-9C8F-F61B-2639E27602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2878" y="1860887"/>
            <a:ext cx="7179859" cy="3281420"/>
          </a:xfrm>
          <a:prstGeom prst="rect">
            <a:avLst/>
          </a:prstGeom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4BBCC4A-1388-6678-28B2-1ED2034D56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8C444-49EF-43A8-BA88-4997BAE5929E}" type="slidenum">
              <a:rPr lang="en-DE" smtClean="0"/>
              <a:t>23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8865535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3464F74-D7F1-0C99-5BF6-DEBA351E6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dirty="0"/>
              <a:t>Model Scale, Needle Count and Language in M-RS</a:t>
            </a:r>
            <a:endParaRPr lang="en-DE" sz="3600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E8AA4EE-E094-0670-F578-112FCF82D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8C444-49EF-43A8-BA88-4997BAE5929E}" type="slidenum">
              <a:rPr lang="en-DE" smtClean="0"/>
              <a:t>24</a:t>
            </a:fld>
            <a:endParaRPr lang="en-DE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12E13A90-7862-7F27-D37E-F1B171F8DE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68475"/>
            <a:ext cx="4025900" cy="4351338"/>
          </a:xfrm>
        </p:spPr>
        <p:txBody>
          <a:bodyPr>
            <a:normAutofit/>
          </a:bodyPr>
          <a:lstStyle/>
          <a:p>
            <a:r>
              <a:rPr lang="en-GB" sz="1800" dirty="0"/>
              <a:t>General positive correlation between model size and reasoning ability in M-RS</a:t>
            </a:r>
          </a:p>
          <a:p>
            <a:r>
              <a:rPr lang="en-GB" sz="1800" dirty="0"/>
              <a:t>Not universally applicable: LLaMA-3.1 only marginally improves from 8 to 70B</a:t>
            </a:r>
          </a:p>
          <a:p>
            <a:r>
              <a:rPr lang="en-GB" sz="1800" dirty="0"/>
              <a:t>Some small models overperform, suggesting model architecture to be a factor: </a:t>
            </a:r>
            <a:r>
              <a:rPr lang="en-GB" sz="1800" dirty="0" err="1"/>
              <a:t>IntermLM</a:t>
            </a:r>
            <a:endParaRPr lang="en-GB" sz="1800" dirty="0"/>
          </a:p>
          <a:p>
            <a:r>
              <a:rPr lang="en-GB" sz="1800" dirty="0"/>
              <a:t>Performance degrades with increased needle count </a:t>
            </a:r>
          </a:p>
          <a:p>
            <a:r>
              <a:rPr lang="en-GB" sz="1800" dirty="0"/>
              <a:t>Generally: English language performance trumps Chinese. Outlier: Qwen-2.5</a:t>
            </a:r>
          </a:p>
          <a:p>
            <a:endParaRPr lang="en-DE" sz="1800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D783F54D-C2E6-796D-46C3-ECFA070EA9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9139" y="1690688"/>
            <a:ext cx="2688877" cy="2037614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B60DA179-398D-4E90-C9AC-1AA3F11240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0123" y="1768475"/>
            <a:ext cx="2743200" cy="1935622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A80DB968-D7D9-1990-2D49-B521176380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5066" y="3944144"/>
            <a:ext cx="4025900" cy="2686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4497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BF889FD-423F-5752-B8F9-8AEF3626D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dirty="0"/>
              <a:t>Information-Dense Tasks: Results</a:t>
            </a:r>
            <a:endParaRPr lang="en-DE" sz="36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A323EB8-2645-043C-EC01-09CC80D97A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7751" y="1824222"/>
            <a:ext cx="46609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1800" dirty="0"/>
              <a:t>Overall Results:</a:t>
            </a:r>
          </a:p>
          <a:p>
            <a:pPr marL="0" indent="0">
              <a:buNone/>
            </a:pPr>
            <a:endParaRPr lang="en-GB" sz="1800" dirty="0"/>
          </a:p>
          <a:p>
            <a:r>
              <a:rPr lang="en-GB" sz="1800" dirty="0"/>
              <a:t>Performance strongly decreases with increased task complexity (needle count)</a:t>
            </a:r>
          </a:p>
          <a:p>
            <a:r>
              <a:rPr lang="en-GB" sz="1800" dirty="0"/>
              <a:t>Complete failure beyond 64-needles</a:t>
            </a:r>
          </a:p>
          <a:p>
            <a:r>
              <a:rPr lang="en-GB" sz="1800" dirty="0"/>
              <a:t>Increased model size seems to have a positive impact on performance</a:t>
            </a:r>
          </a:p>
          <a:p>
            <a:r>
              <a:rPr lang="en-GB" sz="1800" dirty="0"/>
              <a:t>Model architecture seems to play a significant role – Gemma series performs well across all model sizes</a:t>
            </a:r>
            <a:endParaRPr lang="en-DE" sz="1800" dirty="0"/>
          </a:p>
        </p:txBody>
      </p:sp>
      <p:pic>
        <p:nvPicPr>
          <p:cNvPr id="4" name="Inhaltsplatzhalter 4">
            <a:extLst>
              <a:ext uri="{FF2B5EF4-FFF2-40B4-BE49-F238E27FC236}">
                <a16:creationId xmlns:a16="http://schemas.microsoft.com/office/drawing/2014/main" id="{E5595362-2F2B-BCDE-0C56-0FCA72E4F5E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5932"/>
          <a:stretch>
            <a:fillRect/>
          </a:stretch>
        </p:blipFill>
        <p:spPr>
          <a:xfrm>
            <a:off x="5498201" y="1643432"/>
            <a:ext cx="5709549" cy="4712918"/>
          </a:xfrm>
          <a:prstGeom prst="rect">
            <a:avLst/>
          </a:prstGeo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48D83AB-265E-C13D-29BB-ABD6C15644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8C444-49EF-43A8-BA88-4997BAE5929E}" type="slidenum">
              <a:rPr lang="en-DE" smtClean="0"/>
              <a:t>25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1753714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30CFCCC-ED3E-C5A3-D30D-8FD8AD52E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dirty="0"/>
              <a:t>Results - Breakdown</a:t>
            </a:r>
            <a:endParaRPr lang="en-DE" sz="3600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1A6BB9A-99AB-2423-4D4A-5974E4B80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8C444-49EF-43A8-BA88-4997BAE5929E}" type="slidenum">
              <a:rPr lang="en-DE" smtClean="0"/>
              <a:t>26</a:t>
            </a:fld>
            <a:endParaRPr lang="en-DE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B5FAB753-1059-A861-19DA-3BC525187D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083050" cy="4351338"/>
          </a:xfrm>
        </p:spPr>
        <p:txBody>
          <a:bodyPr>
            <a:normAutofit/>
          </a:bodyPr>
          <a:lstStyle/>
          <a:p>
            <a:r>
              <a:rPr lang="en-GB" sz="1800" dirty="0"/>
              <a:t>DeepSeek-R1-Qwen </a:t>
            </a:r>
            <a:r>
              <a:rPr lang="en-GB" sz="1800" dirty="0" err="1"/>
              <a:t>destilation</a:t>
            </a:r>
            <a:r>
              <a:rPr lang="en-GB" sz="1800" dirty="0"/>
              <a:t> performance is surprisingly poor compared to DeepSeek</a:t>
            </a:r>
          </a:p>
          <a:p>
            <a:r>
              <a:rPr lang="en-GB" sz="1800" dirty="0"/>
              <a:t>GPT-4 series and DeepSeek show less significant decline with increased needle count</a:t>
            </a:r>
          </a:p>
          <a:p>
            <a:r>
              <a:rPr lang="en-GB" sz="1800" dirty="0"/>
              <a:t>Gemma Series performs well for small scale ATC (4B,12B,and27B)</a:t>
            </a:r>
          </a:p>
          <a:p>
            <a:endParaRPr lang="en-DE" sz="2000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95D41C51-0E22-3177-C1CE-99C163CAA8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8903" y="804396"/>
            <a:ext cx="2957649" cy="2729435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4077B8F8-B039-99AD-4ACC-F81A3D1009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5298" y="3767660"/>
            <a:ext cx="2743201" cy="2653846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741C897F-EAB9-4030-F0E1-3BBCF199BF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0398" y="3767660"/>
            <a:ext cx="2815752" cy="2788236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A0E1C23C-744E-D4D9-1990-CD9D168B19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7299" y="759280"/>
            <a:ext cx="2882301" cy="2774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3661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30E9073-4D79-7C4C-8551-4129A28281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dirty="0"/>
              <a:t>Results – Reasoning Errors</a:t>
            </a:r>
            <a:endParaRPr lang="en-DE" sz="3600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843C240F-17DA-1D07-3B1A-F67835C3CA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43145" y="1850806"/>
            <a:ext cx="6110655" cy="4065807"/>
          </a:xfrm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6A6A0A83-3567-C5DF-C982-A75FCDC8FB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8C444-49EF-43A8-BA88-4997BAE5929E}" type="slidenum">
              <a:rPr lang="en-DE" smtClean="0"/>
              <a:t>27</a:t>
            </a:fld>
            <a:endParaRPr lang="en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867C1AE5-142A-B18D-0E66-AB6CCF93FFE5}"/>
              </a:ext>
            </a:extLst>
          </p:cNvPr>
          <p:cNvSpPr txBox="1"/>
          <p:nvPr/>
        </p:nvSpPr>
        <p:spPr>
          <a:xfrm>
            <a:off x="894945" y="2373549"/>
            <a:ext cx="429962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Manual annotation of 10% of ATC errors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“Under-Thinking” as primary error type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Other types more common in smaller scale models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r>
              <a:rPr lang="en-GB" dirty="0"/>
              <a:t>“Under-Thinking”: Models prematurely conclude that no further inference can be made, even when clear clues remain in the context.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354440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1F43B3D-B347-60F5-D3AA-B7CDA2C53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dirty="0" err="1"/>
              <a:t>NeedleBench</a:t>
            </a:r>
            <a:r>
              <a:rPr lang="en-GB" sz="3600" dirty="0"/>
              <a:t> Summary</a:t>
            </a:r>
            <a:endParaRPr lang="en-DE" sz="36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0E9DA3A-CBA4-48E4-333D-ECE6F8F822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sz="2000" dirty="0"/>
              <a:t>Findings:</a:t>
            </a:r>
          </a:p>
          <a:p>
            <a:r>
              <a:rPr lang="en-GB" sz="1800" dirty="0"/>
              <a:t>Framework for NIHA testing focused on reasoning ability.</a:t>
            </a:r>
          </a:p>
          <a:p>
            <a:r>
              <a:rPr lang="en-GB" sz="1800" dirty="0"/>
              <a:t>Highlights </a:t>
            </a:r>
            <a:r>
              <a:rPr lang="en-GB" sz="1800" dirty="0" err="1"/>
              <a:t>weakpoints</a:t>
            </a:r>
            <a:r>
              <a:rPr lang="en-GB" sz="1800" dirty="0"/>
              <a:t> in information-dense, multi-step retrieval and reasoning in long context tasks. </a:t>
            </a:r>
          </a:p>
          <a:p>
            <a:r>
              <a:rPr lang="en-GB" sz="1800" dirty="0"/>
              <a:t>Premature conclusion (“Under-Thinking”) as major weakness of current models.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sz="2000" dirty="0"/>
              <a:t>Limitations:</a:t>
            </a:r>
          </a:p>
          <a:p>
            <a:r>
              <a:rPr lang="en-GB" sz="1800" dirty="0"/>
              <a:t>Tests are still synthetic and may not mirror real world applications.</a:t>
            </a:r>
          </a:p>
          <a:p>
            <a:r>
              <a:rPr lang="en-GB" sz="1800" dirty="0"/>
              <a:t>Heavy focus on Ancestral Trace Challenge </a:t>
            </a:r>
            <a:endParaRPr lang="en-DE" sz="180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41D3DB2-E5FC-031C-D125-DF6A9AA2A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8C444-49EF-43A8-BA88-4997BAE5929E}" type="slidenum">
              <a:rPr lang="en-DE" smtClean="0"/>
              <a:t>28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285048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569A673-C339-A703-3E4D-1DCB92552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Images and References</a:t>
            </a:r>
            <a:endParaRPr lang="en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43FF03-6DA9-97BB-62AE-59E657B017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1800" dirty="0">
                <a:hlinkClick r:id="rId2"/>
              </a:rPr>
              <a:t>Needle in Haystack by </a:t>
            </a:r>
            <a:r>
              <a:rPr lang="en-GB" sz="1800" dirty="0" err="1">
                <a:hlinkClick r:id="rId2"/>
              </a:rPr>
              <a:t>Browserling</a:t>
            </a:r>
            <a:r>
              <a:rPr lang="en-GB" sz="1800" dirty="0">
                <a:hlinkClick r:id="rId2"/>
              </a:rPr>
              <a:t> on </a:t>
            </a:r>
            <a:r>
              <a:rPr lang="en-GB" sz="1800" dirty="0" err="1">
                <a:hlinkClick r:id="rId2"/>
              </a:rPr>
              <a:t>Dribbble</a:t>
            </a:r>
            <a:endParaRPr lang="en-GB" sz="1800" dirty="0"/>
          </a:p>
          <a:p>
            <a:r>
              <a:rPr lang="en-GB" sz="1800" dirty="0">
                <a:hlinkClick r:id="rId3"/>
              </a:rPr>
              <a:t>What is a context window?</a:t>
            </a:r>
            <a:endParaRPr lang="en-GB" sz="1800" dirty="0"/>
          </a:p>
          <a:p>
            <a:r>
              <a:rPr lang="en-GB" sz="1800" dirty="0">
                <a:hlinkClick r:id="rId4"/>
              </a:rPr>
              <a:t>🧠Understanding LLM Context Windows: Tokens, Attention, and Challenges | by Tahir | Medium</a:t>
            </a:r>
            <a:endParaRPr lang="en-GB" sz="1800" dirty="0"/>
          </a:p>
          <a:p>
            <a:r>
              <a:rPr lang="en-GB" sz="1800" dirty="0">
                <a:hlinkClick r:id="rId5"/>
              </a:rPr>
              <a:t>Multi Needle in a Haystack</a:t>
            </a:r>
            <a:endParaRPr lang="en-GB" sz="1800" dirty="0"/>
          </a:p>
          <a:p>
            <a:r>
              <a:rPr lang="en-GB" sz="1800" dirty="0">
                <a:hlinkClick r:id="rId6"/>
              </a:rPr>
              <a:t>RagvsLargeContext.gif (1280×720)</a:t>
            </a:r>
            <a:endParaRPr lang="en-GB" sz="1800" dirty="0"/>
          </a:p>
          <a:p>
            <a:r>
              <a:rPr lang="en-GB" sz="1800" dirty="0">
                <a:hlinkClick r:id="rId7"/>
              </a:rPr>
              <a:t>image-4.png (1000×281)</a:t>
            </a:r>
            <a:endParaRPr lang="en-GB" sz="1800" dirty="0"/>
          </a:p>
          <a:p>
            <a:r>
              <a:rPr lang="en-GB" sz="1800" dirty="0">
                <a:hlinkClick r:id="rId8"/>
              </a:rPr>
              <a:t>Understanding the Impact of Increasing LLM Context Windows - Meibel</a:t>
            </a:r>
            <a:endParaRPr lang="en-DE" sz="180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1D425A6-B6FB-6E1F-D5DA-E524DC1958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8C444-49EF-43A8-BA88-4997BAE5929E}" type="slidenum">
              <a:rPr lang="en-DE" smtClean="0"/>
              <a:t>29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9984840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3ED3CD-7ACE-6422-BB75-E9EF1C0E382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Motivation &amp; Background</a:t>
            </a:r>
            <a:endParaRPr lang="en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3C21BE72-B948-5276-7155-49B5F1C3765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F34BC81-53DC-4B3B-2138-6310623A5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8C444-49EF-43A8-BA88-4997BAE5929E}" type="slidenum">
              <a:rPr lang="en-DE" smtClean="0"/>
              <a:t>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8466899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226AB3-02AC-DF98-002D-548655C3DB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AF7CF5-9D33-17FC-C8B1-E4DECF3DB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dirty="0"/>
              <a:t>Performance – Generation and Needle Count </a:t>
            </a:r>
            <a:endParaRPr lang="en-DE" sz="3600" dirty="0"/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A33A9B05-1B40-1ACD-9C19-3E1933E930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0086" y="4012707"/>
            <a:ext cx="10073186" cy="2309210"/>
          </a:xfr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197C87A6-06B3-10C9-C20F-E5BC65B5DA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8938" y="1690688"/>
            <a:ext cx="9015482" cy="2459390"/>
          </a:xfrm>
          <a:prstGeom prst="rect">
            <a:avLst/>
          </a:prstGeom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D42FADB1-0692-3348-7E5B-9C1839045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8C444-49EF-43A8-BA88-4997BAE5929E}" type="slidenum">
              <a:rPr lang="en-DE" smtClean="0"/>
              <a:t>30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828982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0745CB-B174-3AA1-D399-03EAC5E0B9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B4EDA15-C8FB-D318-751D-4CF2F54F2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dirty="0"/>
              <a:t>Results - Breakdown</a:t>
            </a:r>
            <a:endParaRPr lang="en-DE" sz="3600" dirty="0"/>
          </a:p>
        </p:txBody>
      </p:sp>
      <p:pic>
        <p:nvPicPr>
          <p:cNvPr id="11" name="Inhaltsplatzhalter 10">
            <a:extLst>
              <a:ext uri="{FF2B5EF4-FFF2-40B4-BE49-F238E27FC236}">
                <a16:creationId xmlns:a16="http://schemas.microsoft.com/office/drawing/2014/main" id="{A3CD0233-6015-4070-1101-1361088A06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44235" y="1690688"/>
            <a:ext cx="8903530" cy="4486275"/>
          </a:xfrm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6B9CD4A6-F86D-280D-9FED-D2EAEF5CC8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8C444-49EF-43A8-BA88-4997BAE5929E}" type="slidenum">
              <a:rPr lang="en-DE" smtClean="0"/>
              <a:t>31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89143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01A22726-DA03-BCB0-F12E-98258FB7E5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5E0A4F4-EDCF-B227-AB56-6C1C23BC06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0876" y="500873"/>
            <a:ext cx="9160475" cy="1132258"/>
          </a:xfrm>
        </p:spPr>
        <p:txBody>
          <a:bodyPr anchor="ctr">
            <a:normAutofit/>
          </a:bodyPr>
          <a:lstStyle/>
          <a:p>
            <a:r>
              <a:rPr lang="en-GB" dirty="0"/>
              <a:t>The needle in a haystack Test (NIHA)</a:t>
            </a:r>
            <a:endParaRPr lang="en-DE" dirty="0"/>
          </a:p>
        </p:txBody>
      </p:sp>
      <p:graphicFrame>
        <p:nvGraphicFramePr>
          <p:cNvPr id="5" name="Inhaltsplatzhalter 2">
            <a:extLst>
              <a:ext uri="{FF2B5EF4-FFF2-40B4-BE49-F238E27FC236}">
                <a16:creationId xmlns:a16="http://schemas.microsoft.com/office/drawing/2014/main" id="{83DD8E26-44CE-BB3F-361F-DB072CE4F49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26213603"/>
              </p:ext>
            </p:extLst>
          </p:nvPr>
        </p:nvGraphicFramePr>
        <p:xfrm>
          <a:off x="930876" y="2037806"/>
          <a:ext cx="10335350" cy="40664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80F6EE30-D467-447F-9C4D-BD1A6AFEFD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8C444-49EF-43A8-BA88-4997BAE5929E}" type="slidenum">
              <a:rPr lang="en-DE" smtClean="0"/>
              <a:t>32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2818496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F04ADC9-65B4-DA2E-2F9F-DD02C3677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0438D8B-3590-F893-AE1A-839F4B21C7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- </a:t>
            </a:r>
            <a:r>
              <a:rPr lang="en-GB" sz="1800" dirty="0"/>
              <a:t>Need for large corpora to evaluate large context sizes, these may be synthetic</a:t>
            </a:r>
            <a:endParaRPr lang="en-DE" sz="180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F180FD2-2DA2-5690-EFC7-6082C37C65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8C444-49EF-43A8-BA88-4997BAE5929E}" type="slidenum">
              <a:rPr lang="en-DE" smtClean="0"/>
              <a:t>33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0486895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44E4265A-27B3-463C-6B62-56BAD84994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840901-3666-D44E-8B9F-F52220DE3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dirty="0"/>
              <a:t>Related Work - </a:t>
            </a:r>
            <a:r>
              <a:rPr lang="en-GB" sz="3600" dirty="0" err="1"/>
              <a:t>Longbench</a:t>
            </a:r>
            <a:r>
              <a:rPr lang="en-GB" sz="3600" dirty="0"/>
              <a:t> </a:t>
            </a:r>
            <a:endParaRPr lang="en-DE" sz="36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2046CEE-0B06-49F6-F232-6DCC41E9E5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RULER (Hsieh et al.): shows that passing retrieval tests does not always mean robust understanding. Models can focus on certain key points to find the needle.</a:t>
            </a:r>
          </a:p>
          <a:p>
            <a:endParaRPr lang="en-GB" dirty="0"/>
          </a:p>
          <a:p>
            <a:r>
              <a:rPr lang="en-GB" dirty="0" err="1"/>
              <a:t>LongBench</a:t>
            </a:r>
            <a:r>
              <a:rPr lang="en-GB" dirty="0"/>
              <a:t>(Bai et al.): more realistic tests run the risk of allowing the model to rely on its general knowledge to answer the test questions even without finding the needle </a:t>
            </a:r>
          </a:p>
          <a:p>
            <a:endParaRPr lang="en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E2E71F3-E1CC-502F-9B28-EF1B78BD97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8C444-49EF-43A8-BA88-4997BAE5929E}" type="slidenum">
              <a:rPr lang="en-DE" smtClean="0"/>
              <a:t>34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098136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DF90426-0EFA-0B7E-EA54-399D2CDB9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NeedleBench</a:t>
            </a:r>
            <a:r>
              <a:rPr lang="en-GB" dirty="0"/>
              <a:t>: Can LLMs Do Retrieval and Reasoning in Information-Dense Context?</a:t>
            </a:r>
            <a:endParaRPr lang="en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BF3A2D6-F865-CD19-DA36-19CFB87509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dirty="0"/>
          </a:p>
          <a:p>
            <a:r>
              <a:rPr lang="en-GB" dirty="0"/>
              <a:t>Published by Mo Li et al. in </a:t>
            </a:r>
            <a:r>
              <a:rPr lang="en-GB" dirty="0">
                <a:hlinkClick r:id="rId2"/>
              </a:rPr>
              <a:t>https://arxiv.org/abs/2407.11963</a:t>
            </a:r>
            <a:endParaRPr lang="en-GB" dirty="0"/>
          </a:p>
          <a:p>
            <a:endParaRPr lang="en-GB" dirty="0"/>
          </a:p>
          <a:p>
            <a:r>
              <a:rPr lang="en-GB" dirty="0"/>
              <a:t> Aims to provide a more sophisticated Benchmarking framework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A157301-6B66-F1B4-37FE-6E3B9BFD0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8C444-49EF-43A8-BA88-4997BAE5929E}" type="slidenum">
              <a:rPr lang="en-DE" smtClean="0"/>
              <a:t>35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3508730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2246F3-D7FF-D0AB-A2BD-0B66835CE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dirty="0"/>
              <a:t>Needle bench – Methodology </a:t>
            </a:r>
            <a:endParaRPr lang="en-DE" sz="36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FD1EA34-779B-2401-6FD4-8036CB7833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assess retrieval and reasoning performance in bilingual long-context tasks</a:t>
            </a:r>
          </a:p>
          <a:p>
            <a:r>
              <a:rPr lang="en-GB" dirty="0"/>
              <a:t>context lengths of (e.g., 32k, 128k, and beyond)</a:t>
            </a:r>
          </a:p>
          <a:p>
            <a:r>
              <a:rPr lang="en-GB" dirty="0"/>
              <a:t>Two types of tests</a:t>
            </a:r>
          </a:p>
          <a:p>
            <a:pPr lvl="1"/>
            <a:r>
              <a:rPr lang="en-GB" dirty="0"/>
              <a:t>information-sparse, characterized by minimal relevant details embedded within extensive irrelevant text to simulate simpler real-world retrieval tasks;</a:t>
            </a:r>
          </a:p>
          <a:p>
            <a:pPr lvl="1"/>
            <a:r>
              <a:rPr lang="en-GB" dirty="0"/>
              <a:t>information-dense, implemented as the Ancestral Trace Challenge, where relevant information is continuously distributed throughout the context to simulate more complex real-world reasoning tasks.</a:t>
            </a:r>
            <a:endParaRPr lang="en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937C9A1-6020-783D-6F9B-53DF25F09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8C444-49EF-43A8-BA88-4997BAE5929E}" type="slidenum">
              <a:rPr lang="en-DE" smtClean="0"/>
              <a:t>36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05459501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DCC5C2A-A6D1-A734-8D00-D558D70C26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7F99C6C-70A6-6C3C-80D8-9E5E50E0AC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D75C000-642A-7921-2334-0955480226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1114923"/>
            <a:ext cx="4621553" cy="1360728"/>
          </a:xfrm>
        </p:spPr>
        <p:txBody>
          <a:bodyPr anchor="b">
            <a:normAutofit/>
          </a:bodyPr>
          <a:lstStyle/>
          <a:p>
            <a:r>
              <a:rPr lang="en-GB" sz="2800" dirty="0"/>
              <a:t>Single-Needle Retrieval Task (S-RT)</a:t>
            </a:r>
            <a:br>
              <a:rPr lang="en-GB" sz="2800" dirty="0"/>
            </a:br>
            <a:endParaRPr lang="en-DE" sz="2800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5B129D9-4124-4020-A6E6-4A7E93ED6F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8" y="2584058"/>
            <a:ext cx="4621553" cy="3159018"/>
          </a:xfrm>
        </p:spPr>
        <p:txBody>
          <a:bodyPr>
            <a:normAutofit/>
          </a:bodyPr>
          <a:lstStyle/>
          <a:p>
            <a:r>
              <a:rPr lang="en-GB" sz="1800" dirty="0"/>
              <a:t>Tests LLMs’ ability to recall a single key information (needle)</a:t>
            </a:r>
          </a:p>
          <a:p>
            <a:r>
              <a:rPr lang="en-GB" sz="1800" dirty="0"/>
              <a:t>Needle: synthetic, abstract, and fictional statements or relational facts</a:t>
            </a:r>
          </a:p>
          <a:p>
            <a:r>
              <a:rPr lang="en-GB" sz="1800" dirty="0"/>
              <a:t>Most basic application of a NIHA</a:t>
            </a:r>
          </a:p>
          <a:p>
            <a:endParaRPr lang="en-DE" sz="1800" dirty="0"/>
          </a:p>
          <a:p>
            <a:endParaRPr lang="en-DE" sz="1800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8BF91A6F-D435-6056-33D0-85C579F439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1261" y="1188752"/>
            <a:ext cx="5837780" cy="4480495"/>
          </a:xfrm>
          <a:prstGeom prst="rect">
            <a:avLst/>
          </a:prstGeom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6B0C09F4-7ECF-3D67-13AC-7AE0606218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8C444-49EF-43A8-BA88-4997BAE5929E}" type="slidenum">
              <a:rPr lang="en-DE" smtClean="0"/>
              <a:t>37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4539774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BB0869A-0BE5-B3E9-F73D-2F3691E4D9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2294ED7-96CB-A0D1-8079-0F30811EC6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1114923"/>
            <a:ext cx="4621553" cy="1360728"/>
          </a:xfrm>
        </p:spPr>
        <p:txBody>
          <a:bodyPr anchor="b">
            <a:normAutofit/>
          </a:bodyPr>
          <a:lstStyle/>
          <a:p>
            <a:r>
              <a:rPr lang="en-GB" sz="2800" dirty="0"/>
              <a:t>Multi-Needle Retrieval Task (M-RT)</a:t>
            </a:r>
            <a:br>
              <a:rPr lang="en-GB" sz="2800" dirty="0"/>
            </a:br>
            <a:endParaRPr lang="en-DE" sz="2800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DC5B26A8-D7CB-B876-A16D-1CB117C5D2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8" y="2584058"/>
            <a:ext cx="4621553" cy="3159018"/>
          </a:xfrm>
        </p:spPr>
        <p:txBody>
          <a:bodyPr>
            <a:normAutofit/>
          </a:bodyPr>
          <a:lstStyle/>
          <a:p>
            <a:r>
              <a:rPr lang="en-GB" sz="1800" dirty="0"/>
              <a:t>Expands S-RT to multiple needles</a:t>
            </a:r>
          </a:p>
          <a:p>
            <a:r>
              <a:rPr lang="en-GB" sz="1800" dirty="0"/>
              <a:t>simulating complex real-world queries that require extracting several data points</a:t>
            </a:r>
          </a:p>
          <a:p>
            <a:r>
              <a:rPr lang="en-GB" sz="1800" dirty="0"/>
              <a:t>Needles are still independent</a:t>
            </a:r>
            <a:endParaRPr lang="en-DE" sz="1800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87F6C0A5-67FC-9DC8-7EE8-DB779DB7F0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1261" y="1210643"/>
            <a:ext cx="5837780" cy="4436712"/>
          </a:xfrm>
          <a:prstGeom prst="rect">
            <a:avLst/>
          </a:prstGeom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580E3EDA-5C7C-0D80-2292-681023B0B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8C444-49EF-43A8-BA88-4997BAE5929E}" type="slidenum">
              <a:rPr lang="en-DE" smtClean="0"/>
              <a:t>38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5975069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E46C06-9430-8449-204E-A90FECF44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en-GB" sz="3600" dirty="0"/>
              <a:t>Information-Sparse Tasks: Evaluation</a:t>
            </a:r>
            <a:endParaRPr lang="en-DE" sz="36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DD1CE48-F807-8F4C-8619-5467592B58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87574"/>
            <a:ext cx="3808947" cy="4351338"/>
          </a:xfrm>
        </p:spPr>
        <p:txBody>
          <a:bodyPr>
            <a:normAutofit/>
          </a:bodyPr>
          <a:lstStyle/>
          <a:p>
            <a:r>
              <a:rPr lang="en-GB" sz="1800" dirty="0"/>
              <a:t>c: represents the context length</a:t>
            </a:r>
          </a:p>
          <a:p>
            <a:r>
              <a:rPr lang="en-GB" sz="1800" dirty="0"/>
              <a:t>d: represents the needle depth or position</a:t>
            </a:r>
          </a:p>
          <a:p>
            <a:r>
              <a:rPr lang="en-GB" sz="1800" dirty="0"/>
              <a:t>r: represents the index of repetition. </a:t>
            </a:r>
          </a:p>
          <a:p>
            <a:endParaRPr lang="en-GB" sz="1800" dirty="0"/>
          </a:p>
          <a:p>
            <a:r>
              <a:rPr lang="en-GB" sz="1800" dirty="0"/>
              <a:t>Exact Match: </a:t>
            </a:r>
          </a:p>
          <a:p>
            <a:pPr lvl="1"/>
            <a:r>
              <a:rPr lang="en-GB" sz="1800" dirty="0"/>
              <a:t>Full credit is awarded if any keyword from </a:t>
            </a:r>
            <a:r>
              <a:rPr lang="en-GB" sz="1800" dirty="0" err="1"/>
              <a:t>Wc,d,r</a:t>
            </a:r>
            <a:r>
              <a:rPr lang="en-GB" sz="1800" dirty="0"/>
              <a:t> appears in </a:t>
            </a:r>
            <a:r>
              <a:rPr lang="en-GB" sz="1800" dirty="0" err="1"/>
              <a:t>Pc,d,r</a:t>
            </a:r>
            <a:r>
              <a:rPr lang="en-GB" sz="1800" dirty="0"/>
              <a:t>, and zero otherwise</a:t>
            </a:r>
            <a:endParaRPr lang="en-DE" sz="180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AC833C9-736C-1581-BE54-05D9BFB069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0697" y="2526697"/>
            <a:ext cx="6120884" cy="1804605"/>
          </a:xfrm>
          <a:prstGeom prst="rect">
            <a:avLst/>
          </a:prstGeo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639E214-23AC-1DF2-0BBE-82872359AC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8C444-49EF-43A8-BA88-4997BAE5929E}" type="slidenum">
              <a:rPr lang="en-DE" smtClean="0"/>
              <a:t>39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3327169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2268A2A-2D7E-F77A-E5F4-6D85735BC7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5" name="Rectangle 2054">
            <a:extLst>
              <a:ext uri="{FF2B5EF4-FFF2-40B4-BE49-F238E27FC236}">
                <a16:creationId xmlns:a16="http://schemas.microsoft.com/office/drawing/2014/main" id="{37B65277-82C6-6D08-6DCA-4A7DCC3B71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E5E2346-B333-A753-8E96-204565638D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603504"/>
            <a:ext cx="5862396" cy="1527048"/>
          </a:xfrm>
        </p:spPr>
        <p:txBody>
          <a:bodyPr anchor="b">
            <a:normAutofit/>
          </a:bodyPr>
          <a:lstStyle/>
          <a:p>
            <a:r>
              <a:rPr lang="en-GB" sz="3600" dirty="0"/>
              <a:t>Background – </a:t>
            </a:r>
            <a:br>
              <a:rPr lang="en-GB" sz="3600" dirty="0"/>
            </a:br>
            <a:r>
              <a:rPr lang="en-GB" sz="3600" dirty="0"/>
              <a:t>What is a context window?</a:t>
            </a:r>
            <a:endParaRPr lang="en-DE" sz="36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DBE6ACD-3309-F637-3D78-81A4762F33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9" y="2212848"/>
            <a:ext cx="5483352" cy="4096512"/>
          </a:xfrm>
        </p:spPr>
        <p:txBody>
          <a:bodyPr>
            <a:normAutofit/>
          </a:bodyPr>
          <a:lstStyle/>
          <a:p>
            <a:r>
              <a:rPr lang="en-GB" sz="1800" dirty="0"/>
              <a:t>Working memory or RAM of models with transformer architecture</a:t>
            </a:r>
          </a:p>
          <a:p>
            <a:endParaRPr lang="en-GB" sz="1800" dirty="0"/>
          </a:p>
          <a:p>
            <a:r>
              <a:rPr lang="en-GB" sz="1800" dirty="0"/>
              <a:t>Contains the prompt, system prompt, conversation history and any additional documents relevant for the task at hand</a:t>
            </a:r>
          </a:p>
          <a:p>
            <a:endParaRPr lang="en-GB" sz="1800" dirty="0"/>
          </a:p>
          <a:p>
            <a:r>
              <a:rPr lang="en-GB" sz="1800" dirty="0"/>
              <a:t>We often use pre-selection techniques like RAG to maximize the relevant tokens in the context window</a:t>
            </a:r>
            <a:endParaRPr lang="en-DE" sz="180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85AB0AF-B36F-EF5B-0F81-E73133DC3B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1244" y="2487592"/>
            <a:ext cx="4818643" cy="1882816"/>
          </a:xfrm>
          <a:prstGeom prst="rect">
            <a:avLst/>
          </a:prstGeom>
        </p:spPr>
      </p:pic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2EA30FC-996C-C6A3-E680-BFF921E31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8C444-49EF-43A8-BA88-4997BAE5929E}" type="slidenum">
              <a:rPr lang="en-DE" smtClean="0"/>
              <a:t>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5392345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1D09DFFA-96A7-AF4A-C73F-6FB8381682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C34705-02FB-2079-9699-6CC0B50AF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en-GB" sz="3600" dirty="0"/>
              <a:t>Information-Sparse Tasks: Evaluation</a:t>
            </a:r>
            <a:endParaRPr lang="en-DE" sz="36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A6A7C8C-456C-35F4-D618-E3E976ABD7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91556"/>
            <a:ext cx="3808947" cy="3521075"/>
          </a:xfrm>
        </p:spPr>
        <p:txBody>
          <a:bodyPr>
            <a:normAutofit/>
          </a:bodyPr>
          <a:lstStyle/>
          <a:p>
            <a:r>
              <a:rPr lang="en-GB" sz="1800" dirty="0"/>
              <a:t>C represents the set of context lengths</a:t>
            </a:r>
          </a:p>
          <a:p>
            <a:r>
              <a:rPr lang="en-GB" sz="1800" dirty="0"/>
              <a:t>D represents the set of needle depths or positions</a:t>
            </a:r>
          </a:p>
          <a:p>
            <a:r>
              <a:rPr lang="en-GB" sz="1800" dirty="0"/>
              <a:t>R represents the number of repetitions for each configuration.</a:t>
            </a:r>
          </a:p>
          <a:p>
            <a:endParaRPr lang="en-GB" sz="2400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DC3BADF-CFAE-5A72-2B40-3D6C37BAC9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7147" y="3475751"/>
            <a:ext cx="5525271" cy="1152686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FEEFCB4A-02FF-90DB-A5C6-74F2568609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7147" y="1825625"/>
            <a:ext cx="7544853" cy="1086002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E4DC8603-E9B9-1F57-3388-C0D0F8FE0531}"/>
              </a:ext>
            </a:extLst>
          </p:cNvPr>
          <p:cNvSpPr txBox="1"/>
          <p:nvPr/>
        </p:nvSpPr>
        <p:spPr>
          <a:xfrm>
            <a:off x="838200" y="5956300"/>
            <a:ext cx="1060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The test was repeated R=10 times for each configuration</a:t>
            </a:r>
            <a:endParaRPr lang="en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1B68076-50E4-F703-51FE-6D4C544E1B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8C444-49EF-43A8-BA88-4997BAE5929E}" type="slidenum">
              <a:rPr lang="en-DE" smtClean="0"/>
              <a:t>40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1052242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C1D6ED-2015-879F-7251-718D2C250C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FCA43F-D083-75FF-EA7B-7CB338AD20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100" y="897428"/>
            <a:ext cx="10515600" cy="1325563"/>
          </a:xfrm>
        </p:spPr>
        <p:txBody>
          <a:bodyPr anchor="b"/>
          <a:lstStyle/>
          <a:p>
            <a:r>
              <a:rPr lang="en-GB" sz="3600" dirty="0"/>
              <a:t>Motivation – </a:t>
            </a:r>
            <a:br>
              <a:rPr lang="en-GB" sz="3600" dirty="0"/>
            </a:br>
            <a:r>
              <a:rPr lang="en-GB" sz="3600" dirty="0"/>
              <a:t>Why long context retrieval?</a:t>
            </a:r>
            <a:r>
              <a:rPr lang="en-GB" dirty="0"/>
              <a:t>	 </a:t>
            </a:r>
            <a:endParaRPr lang="en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617308B-3792-7D0B-F371-DB46B60C02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100" y="2314575"/>
            <a:ext cx="5257800" cy="4351338"/>
          </a:xfrm>
        </p:spPr>
        <p:txBody>
          <a:bodyPr>
            <a:normAutofit/>
          </a:bodyPr>
          <a:lstStyle/>
          <a:p>
            <a:r>
              <a:rPr lang="en-GB" sz="1800" dirty="0"/>
              <a:t>Longer prompts and outputs</a:t>
            </a:r>
          </a:p>
          <a:p>
            <a:endParaRPr lang="en-GB" sz="1800" dirty="0"/>
          </a:p>
          <a:p>
            <a:r>
              <a:rPr lang="en-GB" sz="1800" dirty="0"/>
              <a:t>RAG: More content can be included</a:t>
            </a:r>
          </a:p>
          <a:p>
            <a:endParaRPr lang="en-GB" sz="1800" dirty="0"/>
          </a:p>
          <a:p>
            <a:r>
              <a:rPr lang="en-GB" sz="1800" dirty="0"/>
              <a:t>Conversational Applications: Conversations can be longer before the model ‘forgets’ previous exchanges</a:t>
            </a:r>
          </a:p>
          <a:p>
            <a:endParaRPr lang="en-GB" sz="1800" dirty="0"/>
          </a:p>
          <a:p>
            <a:r>
              <a:rPr lang="en-GB" sz="1800" dirty="0"/>
              <a:t>Potentially replace RAG with ultra long context models: Cache Augmented Generation (CAG)</a:t>
            </a:r>
            <a:endParaRPr lang="en-GB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EBD988A-B8FF-35A5-A705-7C9082D5D5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222991"/>
            <a:ext cx="5854070" cy="3252261"/>
          </a:xfrm>
          <a:prstGeom prst="rect">
            <a:avLst/>
          </a:prstGeo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40C5D2E-2344-B43A-5EB9-790B098822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8C444-49EF-43A8-BA88-4997BAE5929E}" type="slidenum">
              <a:rPr lang="en-DE" smtClean="0"/>
              <a:t>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8092561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3EF59A-A95E-DFC5-E036-1C6EE37D4D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0DC96B-88EA-E88F-210D-1A30ABCF6A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en-GB" sz="3600" dirty="0"/>
              <a:t>Evaluating long context retrieval</a:t>
            </a:r>
            <a:endParaRPr lang="en-DE" sz="36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1FB0D00-CD2E-7601-ACD1-90C6DE66DF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59400" cy="2923796"/>
          </a:xfrm>
        </p:spPr>
        <p:txBody>
          <a:bodyPr>
            <a:normAutofit/>
          </a:bodyPr>
          <a:lstStyle/>
          <a:p>
            <a:endParaRPr lang="en-GB" sz="1800" dirty="0"/>
          </a:p>
          <a:p>
            <a:endParaRPr lang="en-GB" sz="1800" dirty="0"/>
          </a:p>
          <a:p>
            <a:endParaRPr lang="en-GB" sz="1800" dirty="0"/>
          </a:p>
          <a:p>
            <a:endParaRPr lang="en-GB" sz="1800" dirty="0"/>
          </a:p>
          <a:p>
            <a:endParaRPr lang="en-DE" sz="180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9728C6A-E0F6-819C-00AA-19E81CCEF5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1982" y="1825625"/>
            <a:ext cx="4415561" cy="3882788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8AC48FE1-2E93-5617-6BFD-884408F052A4}"/>
              </a:ext>
            </a:extLst>
          </p:cNvPr>
          <p:cNvSpPr txBox="1"/>
          <p:nvPr/>
        </p:nvSpPr>
        <p:spPr>
          <a:xfrm>
            <a:off x="616690" y="5708413"/>
            <a:ext cx="61825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/>
              <a:t>Question: How do we evaluate long context LLMs?</a:t>
            </a:r>
          </a:p>
          <a:p>
            <a:r>
              <a:rPr lang="en-GB" sz="2000" b="1" dirty="0"/>
              <a:t>Answer: We search for the needle in the Haystack!</a:t>
            </a:r>
            <a:endParaRPr lang="en-DE" sz="2000" b="1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67FA50E9-4F8C-6969-B75C-4E3BBA1914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457" y="1768475"/>
            <a:ext cx="5706886" cy="3650648"/>
          </a:xfrm>
          <a:prstGeom prst="rect">
            <a:avLst/>
          </a:prstGeom>
        </p:spPr>
      </p:pic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1BAAE8A-9AEC-3F8E-F427-DF63B129C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8C444-49EF-43A8-BA88-4997BAE5929E}" type="slidenum">
              <a:rPr lang="en-DE" smtClean="0"/>
              <a:t>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845116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2CAA1C-F4FF-0645-E4F9-DEDDD3772CB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Related Works</a:t>
            </a:r>
            <a:endParaRPr lang="en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D4534F6-3F2C-5C5F-A798-82FE5902F85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62932F0-3460-BE2E-F6C3-65DDB5C0A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8C444-49EF-43A8-BA88-4997BAE5929E}" type="slidenum">
              <a:rPr lang="en-DE" smtClean="0"/>
              <a:t>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110076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0" name="Rectangle 1037">
            <a:extLst>
              <a:ext uri="{FF2B5EF4-FFF2-40B4-BE49-F238E27FC236}">
                <a16:creationId xmlns:a16="http://schemas.microsoft.com/office/drawing/2014/main" id="{43867147-1C83-BF71-39B0-B590EE7F34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CBF6D7F-65F1-F643-6DDE-A5A8FF071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8" y="548640"/>
            <a:ext cx="10872216" cy="1133856"/>
          </a:xfrm>
        </p:spPr>
        <p:txBody>
          <a:bodyPr anchor="b">
            <a:normAutofit/>
          </a:bodyPr>
          <a:lstStyle/>
          <a:p>
            <a:r>
              <a:rPr lang="en-GB" sz="3600" dirty="0"/>
              <a:t>NIAH Benchmarks</a:t>
            </a:r>
            <a:endParaRPr lang="en-DE" sz="3600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9D19B01-8C5B-7850-CB3B-8E045E21B8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1234" y="1792224"/>
            <a:ext cx="6974708" cy="3905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5FCFF1C-6932-DD0B-5089-4BDF43D5AF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77176" y="1792224"/>
            <a:ext cx="4307527" cy="4517136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GB" sz="2000" dirty="0"/>
              <a:t>Origin of the NIAH Test:</a:t>
            </a:r>
          </a:p>
          <a:p>
            <a:r>
              <a:rPr lang="en-GB" sz="1800" dirty="0" err="1"/>
              <a:t>LLMTest</a:t>
            </a:r>
            <a:r>
              <a:rPr lang="en-GB" sz="1800" dirty="0"/>
              <a:t> </a:t>
            </a:r>
            <a:r>
              <a:rPr lang="en-GB" sz="1800" dirty="0" err="1"/>
              <a:t>NeedleInAHaystack</a:t>
            </a:r>
            <a:r>
              <a:rPr lang="en-GB" sz="1800" dirty="0"/>
              <a:t>: The Initial test developed by Developed by Greg Kamradt</a:t>
            </a:r>
          </a:p>
          <a:p>
            <a:pPr marL="0" indent="0">
              <a:buNone/>
            </a:pPr>
            <a:endParaRPr lang="en-GB" sz="1800" dirty="0"/>
          </a:p>
          <a:p>
            <a:pPr marL="0" indent="0">
              <a:buNone/>
            </a:pPr>
            <a:r>
              <a:rPr lang="en-GB" sz="2000" dirty="0"/>
              <a:t>NIAH Benchmark Frameworks:</a:t>
            </a:r>
          </a:p>
          <a:p>
            <a:r>
              <a:rPr lang="en-GB" sz="1800" dirty="0"/>
              <a:t>RULER (Hsieh et al.)</a:t>
            </a:r>
          </a:p>
          <a:p>
            <a:r>
              <a:rPr lang="en-GB" sz="1800" dirty="0" err="1"/>
              <a:t>LongBench</a:t>
            </a:r>
            <a:r>
              <a:rPr lang="en-GB" sz="1800" dirty="0"/>
              <a:t> (Bai et al.)</a:t>
            </a:r>
          </a:p>
          <a:p>
            <a:endParaRPr lang="en-DE" sz="180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5DD98E6-A904-F751-9AC9-022F18C6C9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8C444-49EF-43A8-BA88-4997BAE5929E}" type="slidenum">
              <a:rPr lang="en-DE" smtClean="0"/>
              <a:t>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6501394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F8CEDA-BA04-5363-C865-339F22F39C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6B9536-665A-5E12-4888-0EA7C0B18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en-GB" sz="3600" dirty="0"/>
              <a:t>Related Work – Needle in a Haystack (G. Kamradt 2023)</a:t>
            </a:r>
            <a:endParaRPr lang="en-DE" sz="36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7132A56-DC31-D32B-1C13-C029643557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75618"/>
            <a:ext cx="10515600" cy="5082381"/>
          </a:xfrm>
        </p:spPr>
        <p:txBody>
          <a:bodyPr>
            <a:normAutofit/>
          </a:bodyPr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pPr marL="0" indent="0">
              <a:buNone/>
            </a:pPr>
            <a:endParaRPr lang="en-GB" sz="2000" b="1" dirty="0"/>
          </a:p>
          <a:p>
            <a:pPr marL="0" indent="0">
              <a:buNone/>
            </a:pPr>
            <a:r>
              <a:rPr lang="en-GB" sz="2000" b="1" dirty="0"/>
              <a:t>Limitations:</a:t>
            </a:r>
          </a:p>
          <a:p>
            <a:r>
              <a:rPr lang="en-GB" sz="1800" dirty="0"/>
              <a:t>Needles are irrelevant filler content and require no reasoning ability</a:t>
            </a:r>
          </a:p>
          <a:p>
            <a:r>
              <a:rPr lang="en-GB" sz="1800" dirty="0"/>
              <a:t>Modern LLMs crush the basic NIAH test</a:t>
            </a:r>
          </a:p>
          <a:p>
            <a:endParaRPr lang="en-GB" sz="3100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7832AA1B-A25D-04D9-F522-C5F85D8DB8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6177" y="1940289"/>
            <a:ext cx="9459645" cy="2581635"/>
          </a:xfrm>
          <a:prstGeom prst="rect">
            <a:avLst/>
          </a:prstGeo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09B1C4A-EDCC-6C6E-EC8F-8A19E26C46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8C444-49EF-43A8-BA88-4997BAE5929E}" type="slidenum">
              <a:rPr lang="en-DE" smtClean="0"/>
              <a:t>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719121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1636</Words>
  <Application>Microsoft Office PowerPoint</Application>
  <PresentationFormat>Breitbild</PresentationFormat>
  <Paragraphs>285</Paragraphs>
  <Slides>40</Slides>
  <Notes>0</Notes>
  <HiddenSlides>9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40</vt:i4>
      </vt:variant>
    </vt:vector>
  </HeadingPairs>
  <TitlesOfParts>
    <vt:vector size="45" baseType="lpstr">
      <vt:lpstr>Aptos</vt:lpstr>
      <vt:lpstr>Aptos Display</vt:lpstr>
      <vt:lpstr>Arial</vt:lpstr>
      <vt:lpstr>Wingdings</vt:lpstr>
      <vt:lpstr>Office</vt:lpstr>
      <vt:lpstr>NeedleBench: Can LLMs Do Retrieval and Reasoning in Information-Dense Context?</vt:lpstr>
      <vt:lpstr>Overview</vt:lpstr>
      <vt:lpstr>Motivation &amp; Background</vt:lpstr>
      <vt:lpstr>Background –  What is a context window?</vt:lpstr>
      <vt:lpstr>Motivation –  Why long context retrieval?  </vt:lpstr>
      <vt:lpstr>Evaluating long context retrieval</vt:lpstr>
      <vt:lpstr>Related Works</vt:lpstr>
      <vt:lpstr>NIAH Benchmarks</vt:lpstr>
      <vt:lpstr>Related Work – Needle in a Haystack (G. Kamradt 2023)</vt:lpstr>
      <vt:lpstr>Related Work - RULER (Hsieh et al. 2024)</vt:lpstr>
      <vt:lpstr>Related Work – Longbench (Bai et al. 2024)</vt:lpstr>
      <vt:lpstr> The Needlebench Framework</vt:lpstr>
      <vt:lpstr>NeedleBench (Mo Li et al. )</vt:lpstr>
      <vt:lpstr>Information-Sparse Tasks</vt:lpstr>
      <vt:lpstr>PowerPoint-Präsentation</vt:lpstr>
      <vt:lpstr>Multi-Needle Reasoning Task (M-RS) </vt:lpstr>
      <vt:lpstr>Information-Sparse Tasks: Evaluation</vt:lpstr>
      <vt:lpstr>Information-Dense Tasks</vt:lpstr>
      <vt:lpstr>Information-Dense Tasks</vt:lpstr>
      <vt:lpstr>Information-Dense Tasks: Evaluation</vt:lpstr>
      <vt:lpstr>Experiments</vt:lpstr>
      <vt:lpstr>Information-Sparse Tasks: Results</vt:lpstr>
      <vt:lpstr>Information-Sparse Tasks: Results</vt:lpstr>
      <vt:lpstr>Model Scale, Needle Count and Language in M-RS</vt:lpstr>
      <vt:lpstr>Information-Dense Tasks: Results</vt:lpstr>
      <vt:lpstr>Results - Breakdown</vt:lpstr>
      <vt:lpstr>Results – Reasoning Errors</vt:lpstr>
      <vt:lpstr>NeedleBench Summary</vt:lpstr>
      <vt:lpstr>Images and References</vt:lpstr>
      <vt:lpstr>Performance – Generation and Needle Count </vt:lpstr>
      <vt:lpstr>Results - Breakdown</vt:lpstr>
      <vt:lpstr>The needle in a haystack Test (NIHA)</vt:lpstr>
      <vt:lpstr>PowerPoint-Präsentation</vt:lpstr>
      <vt:lpstr>Related Work - Longbench </vt:lpstr>
      <vt:lpstr>NeedleBench: Can LLMs Do Retrieval and Reasoning in Information-Dense Context?</vt:lpstr>
      <vt:lpstr>Needle bench – Methodology </vt:lpstr>
      <vt:lpstr>Single-Needle Retrieval Task (S-RT) </vt:lpstr>
      <vt:lpstr>Multi-Needle Retrieval Task (M-RT) </vt:lpstr>
      <vt:lpstr>Information-Sparse Tasks: Evaluation</vt:lpstr>
      <vt:lpstr>Information-Sparse Tasks: Evaluation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Lukas Czurgel</dc:creator>
  <cp:lastModifiedBy>Lukas Czurgel</cp:lastModifiedBy>
  <cp:revision>14</cp:revision>
  <dcterms:created xsi:type="dcterms:W3CDTF">2025-05-14T07:53:25Z</dcterms:created>
  <dcterms:modified xsi:type="dcterms:W3CDTF">2025-06-26T08:19:59Z</dcterms:modified>
</cp:coreProperties>
</file>